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102"/>
  </p:notesMasterIdLst>
  <p:handoutMasterIdLst>
    <p:handoutMasterId r:id="rId103"/>
  </p:handoutMasterIdLst>
  <p:sldIdLst>
    <p:sldId id="264" r:id="rId2"/>
    <p:sldId id="393" r:id="rId3"/>
    <p:sldId id="358" r:id="rId4"/>
    <p:sldId id="357" r:id="rId5"/>
    <p:sldId id="390" r:id="rId6"/>
    <p:sldId id="257" r:id="rId7"/>
    <p:sldId id="302" r:id="rId8"/>
    <p:sldId id="423" r:id="rId9"/>
    <p:sldId id="265" r:id="rId10"/>
    <p:sldId id="376" r:id="rId11"/>
    <p:sldId id="350" r:id="rId12"/>
    <p:sldId id="398" r:id="rId13"/>
    <p:sldId id="359" r:id="rId14"/>
    <p:sldId id="312" r:id="rId15"/>
    <p:sldId id="375" r:id="rId16"/>
    <p:sldId id="267" r:id="rId17"/>
    <p:sldId id="347" r:id="rId18"/>
    <p:sldId id="268" r:id="rId19"/>
    <p:sldId id="388" r:id="rId20"/>
    <p:sldId id="415" r:id="rId21"/>
    <p:sldId id="416" r:id="rId22"/>
    <p:sldId id="313" r:id="rId23"/>
    <p:sldId id="314" r:id="rId24"/>
    <p:sldId id="405" r:id="rId25"/>
    <p:sldId id="406" r:id="rId26"/>
    <p:sldId id="407" r:id="rId27"/>
    <p:sldId id="289" r:id="rId28"/>
    <p:sldId id="367" r:id="rId29"/>
    <p:sldId id="368" r:id="rId30"/>
    <p:sldId id="369" r:id="rId31"/>
    <p:sldId id="290" r:id="rId32"/>
    <p:sldId id="371" r:id="rId33"/>
    <p:sldId id="372" r:id="rId34"/>
    <p:sldId id="334" r:id="rId35"/>
    <p:sldId id="360" r:id="rId36"/>
    <p:sldId id="396" r:id="rId37"/>
    <p:sldId id="417" r:id="rId38"/>
    <p:sldId id="336" r:id="rId39"/>
    <p:sldId id="293" r:id="rId40"/>
    <p:sldId id="412" r:id="rId41"/>
    <p:sldId id="431" r:id="rId42"/>
    <p:sldId id="432" r:id="rId43"/>
    <p:sldId id="440" r:id="rId44"/>
    <p:sldId id="439" r:id="rId45"/>
    <p:sldId id="436" r:id="rId46"/>
    <p:sldId id="438" r:id="rId47"/>
    <p:sldId id="435" r:id="rId48"/>
    <p:sldId id="422" r:id="rId49"/>
    <p:sldId id="351" r:id="rId50"/>
    <p:sldId id="377" r:id="rId51"/>
    <p:sldId id="353" r:id="rId52"/>
    <p:sldId id="354" r:id="rId53"/>
    <p:sldId id="378" r:id="rId54"/>
    <p:sldId id="329" r:id="rId55"/>
    <p:sldId id="414" r:id="rId56"/>
    <p:sldId id="373" r:id="rId57"/>
    <p:sldId id="337" r:id="rId58"/>
    <p:sldId id="338" r:id="rId59"/>
    <p:sldId id="339" r:id="rId60"/>
    <p:sldId id="374" r:id="rId61"/>
    <p:sldId id="363" r:id="rId62"/>
    <p:sldId id="364" r:id="rId63"/>
    <p:sldId id="365" r:id="rId64"/>
    <p:sldId id="366" r:id="rId65"/>
    <p:sldId id="394" r:id="rId66"/>
    <p:sldId id="370" r:id="rId67"/>
    <p:sldId id="340" r:id="rId68"/>
    <p:sldId id="348" r:id="rId69"/>
    <p:sldId id="429" r:id="rId70"/>
    <p:sldId id="400" r:id="rId71"/>
    <p:sldId id="424" r:id="rId72"/>
    <p:sldId id="344" r:id="rId73"/>
    <p:sldId id="362" r:id="rId74"/>
    <p:sldId id="427" r:id="rId75"/>
    <p:sldId id="361" r:id="rId76"/>
    <p:sldId id="345" r:id="rId77"/>
    <p:sldId id="426" r:id="rId78"/>
    <p:sldId id="428" r:id="rId79"/>
    <p:sldId id="349" r:id="rId80"/>
    <p:sldId id="425" r:id="rId81"/>
    <p:sldId id="389" r:id="rId82"/>
    <p:sldId id="418" r:id="rId83"/>
    <p:sldId id="419" r:id="rId84"/>
    <p:sldId id="379" r:id="rId85"/>
    <p:sldId id="380" r:id="rId86"/>
    <p:sldId id="381" r:id="rId87"/>
    <p:sldId id="382" r:id="rId88"/>
    <p:sldId id="383" r:id="rId89"/>
    <p:sldId id="384" r:id="rId90"/>
    <p:sldId id="385" r:id="rId91"/>
    <p:sldId id="386" r:id="rId92"/>
    <p:sldId id="387" r:id="rId93"/>
    <p:sldId id="401" r:id="rId94"/>
    <p:sldId id="402" r:id="rId95"/>
    <p:sldId id="403" r:id="rId96"/>
    <p:sldId id="404" r:id="rId97"/>
    <p:sldId id="413" r:id="rId98"/>
    <p:sldId id="408" r:id="rId99"/>
    <p:sldId id="409" r:id="rId100"/>
    <p:sldId id="410" r:id="rId101"/>
  </p:sldIdLst>
  <p:sldSz cx="9144000" cy="6858000" type="screen4x3"/>
  <p:notesSz cx="6858000" cy="9239250"/>
  <p:custDataLst>
    <p:tags r:id="rId104"/>
  </p:custDataLst>
  <p:defaultTextStyle>
    <a:defPPr>
      <a:defRPr lang="en-US"/>
    </a:defPPr>
    <a:lvl1pPr algn="l" rtl="0" fontAlgn="base">
      <a:spcBef>
        <a:spcPct val="0"/>
      </a:spcBef>
      <a:spcAft>
        <a:spcPct val="0"/>
      </a:spcAft>
      <a:defRPr sz="1600" kern="1200">
        <a:solidFill>
          <a:schemeClr val="tx1"/>
        </a:solidFill>
        <a:latin typeface="Times New Roman" pitchFamily="18" charset="0"/>
        <a:ea typeface="+mn-ea"/>
        <a:cs typeface="+mn-cs"/>
      </a:defRPr>
    </a:lvl1pPr>
    <a:lvl2pPr marL="457200" algn="l" rtl="0" fontAlgn="base">
      <a:spcBef>
        <a:spcPct val="0"/>
      </a:spcBef>
      <a:spcAft>
        <a:spcPct val="0"/>
      </a:spcAft>
      <a:defRPr sz="1600" kern="1200">
        <a:solidFill>
          <a:schemeClr val="tx1"/>
        </a:solidFill>
        <a:latin typeface="Times New Roman" pitchFamily="18" charset="0"/>
        <a:ea typeface="+mn-ea"/>
        <a:cs typeface="+mn-cs"/>
      </a:defRPr>
    </a:lvl2pPr>
    <a:lvl3pPr marL="914400" algn="l" rtl="0" fontAlgn="base">
      <a:spcBef>
        <a:spcPct val="0"/>
      </a:spcBef>
      <a:spcAft>
        <a:spcPct val="0"/>
      </a:spcAft>
      <a:defRPr sz="1600" kern="1200">
        <a:solidFill>
          <a:schemeClr val="tx1"/>
        </a:solidFill>
        <a:latin typeface="Times New Roman" pitchFamily="18" charset="0"/>
        <a:ea typeface="+mn-ea"/>
        <a:cs typeface="+mn-cs"/>
      </a:defRPr>
    </a:lvl3pPr>
    <a:lvl4pPr marL="1371600" algn="l" rtl="0" fontAlgn="base">
      <a:spcBef>
        <a:spcPct val="0"/>
      </a:spcBef>
      <a:spcAft>
        <a:spcPct val="0"/>
      </a:spcAft>
      <a:defRPr sz="1600" kern="1200">
        <a:solidFill>
          <a:schemeClr val="tx1"/>
        </a:solidFill>
        <a:latin typeface="Times New Roman" pitchFamily="18" charset="0"/>
        <a:ea typeface="+mn-ea"/>
        <a:cs typeface="+mn-cs"/>
      </a:defRPr>
    </a:lvl4pPr>
    <a:lvl5pPr marL="1828800" algn="l" rtl="0" fontAlgn="base">
      <a:spcBef>
        <a:spcPct val="0"/>
      </a:spcBef>
      <a:spcAft>
        <a:spcPct val="0"/>
      </a:spcAft>
      <a:defRPr sz="1600" kern="1200">
        <a:solidFill>
          <a:schemeClr val="tx1"/>
        </a:solidFill>
        <a:latin typeface="Times New Roman" pitchFamily="18" charset="0"/>
        <a:ea typeface="+mn-ea"/>
        <a:cs typeface="+mn-cs"/>
      </a:defRPr>
    </a:lvl5pPr>
    <a:lvl6pPr marL="2286000" algn="l" defTabSz="914400" rtl="0" eaLnBrk="1" latinLnBrk="0" hangingPunct="1">
      <a:defRPr sz="1600" kern="1200">
        <a:solidFill>
          <a:schemeClr val="tx1"/>
        </a:solidFill>
        <a:latin typeface="Times New Roman" pitchFamily="18" charset="0"/>
        <a:ea typeface="+mn-ea"/>
        <a:cs typeface="+mn-cs"/>
      </a:defRPr>
    </a:lvl6pPr>
    <a:lvl7pPr marL="2743200" algn="l" defTabSz="914400" rtl="0" eaLnBrk="1" latinLnBrk="0" hangingPunct="1">
      <a:defRPr sz="1600" kern="1200">
        <a:solidFill>
          <a:schemeClr val="tx1"/>
        </a:solidFill>
        <a:latin typeface="Times New Roman" pitchFamily="18" charset="0"/>
        <a:ea typeface="+mn-ea"/>
        <a:cs typeface="+mn-cs"/>
      </a:defRPr>
    </a:lvl7pPr>
    <a:lvl8pPr marL="3200400" algn="l" defTabSz="914400" rtl="0" eaLnBrk="1" latinLnBrk="0" hangingPunct="1">
      <a:defRPr sz="1600" kern="1200">
        <a:solidFill>
          <a:schemeClr val="tx1"/>
        </a:solidFill>
        <a:latin typeface="Times New Roman" pitchFamily="18" charset="0"/>
        <a:ea typeface="+mn-ea"/>
        <a:cs typeface="+mn-cs"/>
      </a:defRPr>
    </a:lvl8pPr>
    <a:lvl9pPr marL="3657600" algn="l" defTabSz="914400" rtl="0" eaLnBrk="1" latinLnBrk="0" hangingPunct="1">
      <a:defRPr sz="16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FF3300"/>
    <a:srgbClr val="FFFF00"/>
    <a:srgbClr val="009999"/>
    <a:srgbClr val="FF6633"/>
    <a:srgbClr val="F8F8F8"/>
    <a:srgbClr val="FFFF99"/>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6" autoAdjust="0"/>
    <p:restoredTop sz="81919" autoAdjust="0"/>
  </p:normalViewPr>
  <p:slideViewPr>
    <p:cSldViewPr>
      <p:cViewPr varScale="1">
        <p:scale>
          <a:sx n="95" d="100"/>
          <a:sy n="95" d="100"/>
        </p:scale>
        <p:origin x="25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168"/>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3" y="0"/>
            <a:ext cx="2972421" cy="462279"/>
          </a:xfrm>
          <a:prstGeom prst="rect">
            <a:avLst/>
          </a:prstGeom>
          <a:noFill/>
          <a:ln w="9525">
            <a:noFill/>
            <a:miter lim="800000"/>
            <a:headEnd/>
            <a:tailEnd/>
          </a:ln>
          <a:effectLst/>
        </p:spPr>
        <p:txBody>
          <a:bodyPr vert="horz" wrap="square" lIns="93166" tIns="46583" rIns="93166" bIns="46583" numCol="1" anchor="t" anchorCtr="0" compatLnSpc="1">
            <a:prstTxWarp prst="textNoShape">
              <a:avLst/>
            </a:prstTxWarp>
          </a:bodyPr>
          <a:lstStyle>
            <a:lvl1pPr defTabSz="931744">
              <a:defRPr kumimoji="1" sz="1200"/>
            </a:lvl1pPr>
          </a:lstStyle>
          <a:p>
            <a:endParaRPr lang="en-US"/>
          </a:p>
        </p:txBody>
      </p:sp>
      <p:sp>
        <p:nvSpPr>
          <p:cNvPr id="39939" name="Rectangle 3"/>
          <p:cNvSpPr>
            <a:spLocks noGrp="1" noChangeArrowheads="1"/>
          </p:cNvSpPr>
          <p:nvPr>
            <p:ph type="dt" sz="quarter" idx="1"/>
          </p:nvPr>
        </p:nvSpPr>
        <p:spPr bwMode="auto">
          <a:xfrm>
            <a:off x="3884029" y="0"/>
            <a:ext cx="2972421" cy="462279"/>
          </a:xfrm>
          <a:prstGeom prst="rect">
            <a:avLst/>
          </a:prstGeom>
          <a:noFill/>
          <a:ln w="9525">
            <a:noFill/>
            <a:miter lim="800000"/>
            <a:headEnd/>
            <a:tailEnd/>
          </a:ln>
          <a:effectLst/>
        </p:spPr>
        <p:txBody>
          <a:bodyPr vert="horz" wrap="square" lIns="93166" tIns="46583" rIns="93166" bIns="46583" numCol="1" anchor="t" anchorCtr="0" compatLnSpc="1">
            <a:prstTxWarp prst="textNoShape">
              <a:avLst/>
            </a:prstTxWarp>
          </a:bodyPr>
          <a:lstStyle>
            <a:lvl1pPr algn="r" defTabSz="931744">
              <a:defRPr kumimoji="1" sz="1200"/>
            </a:lvl1pPr>
          </a:lstStyle>
          <a:p>
            <a:endParaRPr lang="en-US"/>
          </a:p>
        </p:txBody>
      </p:sp>
      <p:sp>
        <p:nvSpPr>
          <p:cNvPr id="39940" name="Rectangle 4"/>
          <p:cNvSpPr>
            <a:spLocks noGrp="1" noChangeArrowheads="1"/>
          </p:cNvSpPr>
          <p:nvPr>
            <p:ph type="ftr" sz="quarter" idx="2"/>
          </p:nvPr>
        </p:nvSpPr>
        <p:spPr bwMode="auto">
          <a:xfrm>
            <a:off x="3" y="8775394"/>
            <a:ext cx="2972421" cy="462279"/>
          </a:xfrm>
          <a:prstGeom prst="rect">
            <a:avLst/>
          </a:prstGeom>
          <a:noFill/>
          <a:ln w="9525">
            <a:noFill/>
            <a:miter lim="800000"/>
            <a:headEnd/>
            <a:tailEnd/>
          </a:ln>
          <a:effectLst/>
        </p:spPr>
        <p:txBody>
          <a:bodyPr vert="horz" wrap="square" lIns="93166" tIns="46583" rIns="93166" bIns="46583" numCol="1" anchor="b" anchorCtr="0" compatLnSpc="1">
            <a:prstTxWarp prst="textNoShape">
              <a:avLst/>
            </a:prstTxWarp>
          </a:bodyPr>
          <a:lstStyle>
            <a:lvl1pPr defTabSz="931744">
              <a:defRPr kumimoji="1" sz="1200"/>
            </a:lvl1pPr>
          </a:lstStyle>
          <a:p>
            <a:endParaRPr lang="en-US"/>
          </a:p>
        </p:txBody>
      </p:sp>
      <p:sp>
        <p:nvSpPr>
          <p:cNvPr id="39941" name="Rectangle 5"/>
          <p:cNvSpPr>
            <a:spLocks noGrp="1" noChangeArrowheads="1"/>
          </p:cNvSpPr>
          <p:nvPr>
            <p:ph type="sldNum" sz="quarter" idx="3"/>
          </p:nvPr>
        </p:nvSpPr>
        <p:spPr bwMode="auto">
          <a:xfrm>
            <a:off x="3884029" y="8775394"/>
            <a:ext cx="2972421" cy="462279"/>
          </a:xfrm>
          <a:prstGeom prst="rect">
            <a:avLst/>
          </a:prstGeom>
          <a:noFill/>
          <a:ln w="9525">
            <a:noFill/>
            <a:miter lim="800000"/>
            <a:headEnd/>
            <a:tailEnd/>
          </a:ln>
          <a:effectLst/>
        </p:spPr>
        <p:txBody>
          <a:bodyPr vert="horz" wrap="square" lIns="93166" tIns="46583" rIns="93166" bIns="46583" numCol="1" anchor="b" anchorCtr="0" compatLnSpc="1">
            <a:prstTxWarp prst="textNoShape">
              <a:avLst/>
            </a:prstTxWarp>
          </a:bodyPr>
          <a:lstStyle>
            <a:lvl1pPr algn="r" defTabSz="931744">
              <a:defRPr kumimoji="1" sz="1200"/>
            </a:lvl1pPr>
          </a:lstStyle>
          <a:p>
            <a:fld id="{F008AC8D-2BFB-472E-A254-2E8A20ACD9F5}" type="slidenum">
              <a:rPr lang="en-US"/>
              <a:pPr/>
              <a:t>‹#›</a:t>
            </a:fld>
            <a:endParaRPr lang="en-US"/>
          </a:p>
        </p:txBody>
      </p:sp>
    </p:spTree>
    <p:extLst>
      <p:ext uri="{BB962C8B-B14F-4D97-AF65-F5344CB8AC3E}">
        <p14:creationId xmlns:p14="http://schemas.microsoft.com/office/powerpoint/2010/main" val="2128017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3" y="0"/>
            <a:ext cx="2972421" cy="462279"/>
          </a:xfrm>
          <a:prstGeom prst="rect">
            <a:avLst/>
          </a:prstGeom>
          <a:noFill/>
          <a:ln w="9525">
            <a:noFill/>
            <a:miter lim="800000"/>
            <a:headEnd/>
            <a:tailEnd/>
          </a:ln>
          <a:effectLst/>
        </p:spPr>
        <p:txBody>
          <a:bodyPr vert="horz" wrap="square" lIns="93166" tIns="46583" rIns="93166" bIns="46583" numCol="1" anchor="ctr" anchorCtr="0" compatLnSpc="1">
            <a:prstTxWarp prst="textNoShape">
              <a:avLst/>
            </a:prstTxWarp>
          </a:bodyPr>
          <a:lstStyle>
            <a:lvl1pPr defTabSz="931744" eaLnBrk="0" hangingPunct="0">
              <a:defRPr sz="1200"/>
            </a:lvl1pPr>
          </a:lstStyle>
          <a:p>
            <a:endParaRPr lang="en-US"/>
          </a:p>
        </p:txBody>
      </p:sp>
      <p:sp>
        <p:nvSpPr>
          <p:cNvPr id="1027" name="Rectangle 3"/>
          <p:cNvSpPr>
            <a:spLocks noGrp="1" noChangeArrowheads="1"/>
          </p:cNvSpPr>
          <p:nvPr>
            <p:ph type="dt" idx="1"/>
          </p:nvPr>
        </p:nvSpPr>
        <p:spPr bwMode="auto">
          <a:xfrm>
            <a:off x="3885581" y="0"/>
            <a:ext cx="2972421" cy="462279"/>
          </a:xfrm>
          <a:prstGeom prst="rect">
            <a:avLst/>
          </a:prstGeom>
          <a:noFill/>
          <a:ln w="9525">
            <a:noFill/>
            <a:miter lim="800000"/>
            <a:headEnd/>
            <a:tailEnd/>
          </a:ln>
          <a:effectLst/>
        </p:spPr>
        <p:txBody>
          <a:bodyPr vert="horz" wrap="none" lIns="93166" tIns="46583" rIns="93166" bIns="46583" numCol="1" anchor="ctr" anchorCtr="0" compatLnSpc="1">
            <a:prstTxWarp prst="textNoShape">
              <a:avLst/>
            </a:prstTxWarp>
          </a:bodyPr>
          <a:lstStyle>
            <a:lvl1pPr algn="r" defTabSz="931744" eaLnBrk="0" hangingPunct="0">
              <a:defRPr sz="1200"/>
            </a:lvl1pPr>
          </a:lstStyle>
          <a:p>
            <a:endParaRPr lang="en-US"/>
          </a:p>
        </p:txBody>
      </p:sp>
      <p:sp>
        <p:nvSpPr>
          <p:cNvPr id="1028" name="Rectangle 4"/>
          <p:cNvSpPr>
            <a:spLocks noGrp="1" noRot="1" noChangeAspect="1" noChangeArrowheads="1" noTextEdit="1"/>
          </p:cNvSpPr>
          <p:nvPr>
            <p:ph type="sldImg" idx="2"/>
          </p:nvPr>
        </p:nvSpPr>
        <p:spPr bwMode="auto">
          <a:xfrm>
            <a:off x="1119188" y="692150"/>
            <a:ext cx="4619625" cy="3465513"/>
          </a:xfrm>
          <a:prstGeom prst="rect">
            <a:avLst/>
          </a:prstGeom>
          <a:noFill/>
          <a:ln w="9525">
            <a:solidFill>
              <a:srgbClr val="000000"/>
            </a:solidFill>
            <a:miter lim="800000"/>
            <a:headEnd/>
            <a:tailEnd/>
          </a:ln>
          <a:effectLst/>
        </p:spPr>
      </p:sp>
      <p:sp>
        <p:nvSpPr>
          <p:cNvPr id="1029" name="Rectangle 5"/>
          <p:cNvSpPr>
            <a:spLocks noGrp="1" noChangeArrowheads="1"/>
          </p:cNvSpPr>
          <p:nvPr>
            <p:ph type="body" sz="quarter" idx="3"/>
          </p:nvPr>
        </p:nvSpPr>
        <p:spPr bwMode="auto">
          <a:xfrm>
            <a:off x="914712" y="4389277"/>
            <a:ext cx="5028579" cy="4157348"/>
          </a:xfrm>
          <a:prstGeom prst="rect">
            <a:avLst/>
          </a:prstGeom>
          <a:noFill/>
          <a:ln w="9525">
            <a:noFill/>
            <a:miter lim="800000"/>
            <a:headEnd/>
            <a:tailEnd/>
          </a:ln>
          <a:effectLst/>
        </p:spPr>
        <p:txBody>
          <a:bodyPr vert="horz" wrap="square" lIns="93166" tIns="46583" rIns="93166" bIns="4658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ftr" sz="quarter" idx="4"/>
          </p:nvPr>
        </p:nvSpPr>
        <p:spPr bwMode="auto">
          <a:xfrm>
            <a:off x="3" y="8776976"/>
            <a:ext cx="2972421" cy="462278"/>
          </a:xfrm>
          <a:prstGeom prst="rect">
            <a:avLst/>
          </a:prstGeom>
          <a:noFill/>
          <a:ln w="9525">
            <a:noFill/>
            <a:miter lim="800000"/>
            <a:headEnd/>
            <a:tailEnd/>
          </a:ln>
          <a:effectLst/>
        </p:spPr>
        <p:txBody>
          <a:bodyPr vert="horz" wrap="square" lIns="93166" tIns="46583" rIns="93166" bIns="46583" numCol="1" anchor="b" anchorCtr="0" compatLnSpc="1">
            <a:prstTxWarp prst="textNoShape">
              <a:avLst/>
            </a:prstTxWarp>
          </a:bodyPr>
          <a:lstStyle>
            <a:lvl1pPr defTabSz="931744" eaLnBrk="0" hangingPunct="0">
              <a:defRPr sz="1200"/>
            </a:lvl1pPr>
          </a:lstStyle>
          <a:p>
            <a:endParaRPr lang="en-US"/>
          </a:p>
        </p:txBody>
      </p:sp>
      <p:sp>
        <p:nvSpPr>
          <p:cNvPr id="1031" name="Rectangle 7"/>
          <p:cNvSpPr>
            <a:spLocks noGrp="1" noChangeArrowheads="1"/>
          </p:cNvSpPr>
          <p:nvPr>
            <p:ph type="sldNum" sz="quarter" idx="5"/>
          </p:nvPr>
        </p:nvSpPr>
        <p:spPr bwMode="auto">
          <a:xfrm>
            <a:off x="3885581" y="8776976"/>
            <a:ext cx="2972421" cy="462278"/>
          </a:xfrm>
          <a:prstGeom prst="rect">
            <a:avLst/>
          </a:prstGeom>
          <a:noFill/>
          <a:ln w="9525">
            <a:noFill/>
            <a:miter lim="800000"/>
            <a:headEnd/>
            <a:tailEnd/>
          </a:ln>
          <a:effectLst/>
        </p:spPr>
        <p:txBody>
          <a:bodyPr vert="horz" wrap="none" lIns="93166" tIns="46583" rIns="93166" bIns="46583" numCol="1" anchor="b" anchorCtr="0" compatLnSpc="1">
            <a:prstTxWarp prst="textNoShape">
              <a:avLst/>
            </a:prstTxWarp>
          </a:bodyPr>
          <a:lstStyle>
            <a:lvl1pPr algn="r" defTabSz="931744" eaLnBrk="0" hangingPunct="0">
              <a:defRPr sz="1200"/>
            </a:lvl1pPr>
          </a:lstStyle>
          <a:p>
            <a:fld id="{091ACD85-E05C-45A9-89C0-CFD61676814F}" type="slidenum">
              <a:rPr lang="en-US"/>
              <a:pPr/>
              <a:t>‹#›</a:t>
            </a:fld>
            <a:endParaRPr lang="en-US"/>
          </a:p>
        </p:txBody>
      </p:sp>
    </p:spTree>
    <p:extLst>
      <p:ext uri="{BB962C8B-B14F-4D97-AF65-F5344CB8AC3E}">
        <p14:creationId xmlns:p14="http://schemas.microsoft.com/office/powerpoint/2010/main" val="30226592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en.wikipedia.org/wiki/Poly(A)_tail" TargetMode="External"/><Relationship Id="rId3" Type="http://schemas.openxmlformats.org/officeDocument/2006/relationships/hyperlink" Target="http://en.wikipedia.org/wiki/EIF4A" TargetMode="External"/><Relationship Id="rId7" Type="http://schemas.openxmlformats.org/officeDocument/2006/relationships/hyperlink" Target="http://en.wikipedia.org/wiki/Poly(A)-binding_protein"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en.wikipedia.org/wiki/EIF4G" TargetMode="External"/><Relationship Id="rId5" Type="http://schemas.openxmlformats.org/officeDocument/2006/relationships/hyperlink" Target="http://en.wikipedia.org/wiki/EIF4E" TargetMode="External"/><Relationship Id="rId10" Type="http://schemas.openxmlformats.org/officeDocument/2006/relationships/hyperlink" Target="http://en.wikipedia.org/wiki/Helicase" TargetMode="External"/><Relationship Id="rId4" Type="http://schemas.openxmlformats.org/officeDocument/2006/relationships/hyperlink" Target="http://en.wikipedia.org/wiki/EIF4B" TargetMode="External"/><Relationship Id="rId9" Type="http://schemas.openxmlformats.org/officeDocument/2006/relationships/hyperlink" Target="http://en.wikipedia.org/wiki/DEAD_box"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www.macmillandictionary.com/us/search/american/direct/?q=quickly" TargetMode="External"/><Relationship Id="rId13" Type="http://schemas.openxmlformats.org/officeDocument/2006/relationships/hyperlink" Target="http://www.macmillandictionary.com/us/search/american/direct/?q=people" TargetMode="External"/><Relationship Id="rId18" Type="http://schemas.openxmlformats.org/officeDocument/2006/relationships/hyperlink" Target="http://www.macmillandictionary.com/us/search/american/direct/?q=death" TargetMode="External"/><Relationship Id="rId3" Type="http://schemas.openxmlformats.org/officeDocument/2006/relationships/hyperlink" Target="http://www.macmillandictionary.com/us/search/american/direct/?q=any" TargetMode="External"/><Relationship Id="rId7" Type="http://schemas.openxmlformats.org/officeDocument/2006/relationships/hyperlink" Target="http://www.macmillandictionary.com/us/search/american/direct/?q=spreads" TargetMode="External"/><Relationship Id="rId12" Type="http://schemas.openxmlformats.org/officeDocument/2006/relationships/hyperlink" Target="http://www.macmillandictionary.com/us/search/american/direct/?q=of" TargetMode="External"/><Relationship Id="rId17" Type="http://schemas.openxmlformats.org/officeDocument/2006/relationships/hyperlink" Target="http://www.macmillandictionary.com/us/search/american/direct/?q=in" TargetMode="External"/><Relationship Id="rId2" Type="http://schemas.openxmlformats.org/officeDocument/2006/relationships/slide" Target="../slides/slide6.xml"/><Relationship Id="rId16" Type="http://schemas.openxmlformats.org/officeDocument/2006/relationships/hyperlink" Target="http://www.macmillandictionary.com/us/search/american/direct/?q=ends" TargetMode="External"/><Relationship Id="rId1" Type="http://schemas.openxmlformats.org/officeDocument/2006/relationships/notesMaster" Target="../notesMasters/notesMaster1.xml"/><Relationship Id="rId6" Type="http://schemas.openxmlformats.org/officeDocument/2006/relationships/hyperlink" Target="http://www.macmillandictionary.com/us/search/american/direct/?q=that" TargetMode="External"/><Relationship Id="rId11" Type="http://schemas.openxmlformats.org/officeDocument/2006/relationships/hyperlink" Target="http://www.macmillandictionary.com/us/search/american/direct/?q=lot" TargetMode="External"/><Relationship Id="rId5" Type="http://schemas.openxmlformats.org/officeDocument/2006/relationships/hyperlink" Target="http://www.macmillandictionary.com/us/search/american/direct/?q=disease" TargetMode="External"/><Relationship Id="rId15" Type="http://schemas.openxmlformats.org/officeDocument/2006/relationships/hyperlink" Target="http://www.macmillandictionary.com/us/search/american/direct/?q=usually" TargetMode="External"/><Relationship Id="rId10" Type="http://schemas.openxmlformats.org/officeDocument/2006/relationships/hyperlink" Target="http://www.macmillandictionary.com/us/search/american/direct/?q=a" TargetMode="External"/><Relationship Id="rId4" Type="http://schemas.openxmlformats.org/officeDocument/2006/relationships/hyperlink" Target="http://www.macmillandictionary.com/us/search/american/direct/?q=serious" TargetMode="External"/><Relationship Id="rId9" Type="http://schemas.openxmlformats.org/officeDocument/2006/relationships/hyperlink" Target="http://www.macmillandictionary.com/us/search/american/direct/?q=to" TargetMode="External"/><Relationship Id="rId14" Type="http://schemas.openxmlformats.org/officeDocument/2006/relationships/hyperlink" Target="http://www.macmillandictionary.com/us/search/american/direct/?q=and"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s://ja.wikipedia.org/wiki/%E3%83%87%E3%82%AA%E3%82%AD%E3%82%B7%E3%83%AA%E3%83%9C%E6%A0%B8%E9%85%B8" TargetMode="External"/><Relationship Id="rId3" Type="http://schemas.openxmlformats.org/officeDocument/2006/relationships/hyperlink" Target="https://ja.wikipedia.org/wiki/%E3%83%81%E3%83%9F%E3%83%B3" TargetMode="External"/><Relationship Id="rId7" Type="http://schemas.openxmlformats.org/officeDocument/2006/relationships/hyperlink" Target="https://ja.wikipedia.org/w/index.php?title=5%E2%80%90(%E3%83%92%E3%83%89%E3%83%AD%E3%82%AD%E3%82%B7%E3%83%A1%E3%83%81%E3%83%AB)%E3%82%B7%E3%83%88%E3%82%B7%E3%83%B3&amp;action=edit&amp;redlink=1"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ja.wikipedia.org/w/index.php?title=5%E2%80%90%E3%83%A1%E3%83%81%E3%83%AB%E3%82%B7%E3%83%88%E3%82%B7%E3%83%B3&amp;action=edit&amp;redlink=1" TargetMode="External"/><Relationship Id="rId5" Type="http://schemas.openxmlformats.org/officeDocument/2006/relationships/hyperlink" Target="https://ja.wikipedia.org/wiki/%E3%82%A6%E3%83%A9%E3%82%B7%E3%83%AB" TargetMode="External"/><Relationship Id="rId4" Type="http://schemas.openxmlformats.org/officeDocument/2006/relationships/hyperlink" Target="https://ja.wikipedia.org/wiki/%E3%82%B7%E3%83%88%E3%82%B7%E3%83%B3" TargetMode="External"/><Relationship Id="rId9" Type="http://schemas.openxmlformats.org/officeDocument/2006/relationships/hyperlink" Target="https://ja.wikipedia.org/wiki/%E3%83%AA%E3%83%9C%E6%A0%B8%E9%85%B8"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ja.wikipedia.org/wiki/%E3%83%94%E3%83%AA%E3%83%9F%E3%82%B8%E3%83%B3%E5%A1%A9%E5%9F%BA"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8" Type="http://schemas.openxmlformats.org/officeDocument/2006/relationships/hyperlink" Target="http://en.wikipedia.org/wiki/Amino_acid" TargetMode="External"/><Relationship Id="rId13" Type="http://schemas.openxmlformats.org/officeDocument/2006/relationships/hyperlink" Target="http://en.wikipedia.org/wiki/Chymotrypsin" TargetMode="External"/><Relationship Id="rId18" Type="http://schemas.openxmlformats.org/officeDocument/2006/relationships/hyperlink" Target="http://en.wikipedia.org/wiki/Intramembrane_protease" TargetMode="External"/><Relationship Id="rId26" Type="http://schemas.openxmlformats.org/officeDocument/2006/relationships/hyperlink" Target="http://en.wikipedia.org/wiki/Viral_protein" TargetMode="External"/><Relationship Id="rId3" Type="http://schemas.openxmlformats.org/officeDocument/2006/relationships/hyperlink" Target="http://en.wikipedia.org/wiki/Enzyme" TargetMode="External"/><Relationship Id="rId21" Type="http://schemas.openxmlformats.org/officeDocument/2006/relationships/hyperlink" Target="http://en.wikipedia.org/wiki/Transmembrane_domain" TargetMode="External"/><Relationship Id="rId7" Type="http://schemas.openxmlformats.org/officeDocument/2006/relationships/hyperlink" Target="http://en.wikipedia.org/wiki/Nucleophilic" TargetMode="External"/><Relationship Id="rId12" Type="http://schemas.openxmlformats.org/officeDocument/2006/relationships/hyperlink" Target="http://en.wikipedia.org/wiki/Prokaryotes" TargetMode="External"/><Relationship Id="rId17" Type="http://schemas.openxmlformats.org/officeDocument/2006/relationships/hyperlink" Target="http://en.wikipedia.org/wiki/N-terminus" TargetMode="External"/><Relationship Id="rId25" Type="http://schemas.openxmlformats.org/officeDocument/2006/relationships/hyperlink" Target="http://en.wikipedia.org/wiki/Immune_system" TargetMode="External"/><Relationship Id="rId33" Type="http://schemas.openxmlformats.org/officeDocument/2006/relationships/hyperlink" Target="http://en.wikipedia.org/wiki/Signal_peptide_peptidase#cite_note-4" TargetMode="External"/><Relationship Id="rId2" Type="http://schemas.openxmlformats.org/officeDocument/2006/relationships/slide" Target="../slides/slide68.xml"/><Relationship Id="rId16" Type="http://schemas.openxmlformats.org/officeDocument/2006/relationships/hyperlink" Target="http://en.wikipedia.org/wiki/Signal_peptide" TargetMode="External"/><Relationship Id="rId20" Type="http://schemas.openxmlformats.org/officeDocument/2006/relationships/hyperlink" Target="http://en.wikipedia.org/wiki/Sequence_motif" TargetMode="External"/><Relationship Id="rId29" Type="http://schemas.openxmlformats.org/officeDocument/2006/relationships/hyperlink" Target="http://en.wikipedia.org/wiki/HLA-E" TargetMode="External"/><Relationship Id="rId1" Type="http://schemas.openxmlformats.org/officeDocument/2006/relationships/notesMaster" Target="../notesMasters/notesMaster1.xml"/><Relationship Id="rId6" Type="http://schemas.openxmlformats.org/officeDocument/2006/relationships/hyperlink" Target="http://en.wikipedia.org/wiki/Serine" TargetMode="External"/><Relationship Id="rId11" Type="http://schemas.openxmlformats.org/officeDocument/2006/relationships/hyperlink" Target="http://en.wikipedia.org/wiki/Eukaryotes" TargetMode="External"/><Relationship Id="rId24" Type="http://schemas.openxmlformats.org/officeDocument/2006/relationships/hyperlink" Target="http://en.wikipedia.org/wiki/Signal_peptide_peptidase#cite_note-1" TargetMode="External"/><Relationship Id="rId32" Type="http://schemas.openxmlformats.org/officeDocument/2006/relationships/hyperlink" Target="http://en.wikipedia.org/wiki/Hepatitis_C" TargetMode="External"/><Relationship Id="rId5" Type="http://schemas.openxmlformats.org/officeDocument/2006/relationships/hyperlink" Target="http://en.wikipedia.org/wiki/Protein" TargetMode="External"/><Relationship Id="rId15" Type="http://schemas.openxmlformats.org/officeDocument/2006/relationships/hyperlink" Target="http://en.wikipedia.org/wiki/Serine_protease#cite_note-Madala2010-2" TargetMode="External"/><Relationship Id="rId23" Type="http://schemas.openxmlformats.org/officeDocument/2006/relationships/hyperlink" Target="http://en.wikipedia.org/wiki/Signal_peptidase" TargetMode="External"/><Relationship Id="rId28" Type="http://schemas.openxmlformats.org/officeDocument/2006/relationships/hyperlink" Target="http://en.wikipedia.org/wiki/MHC_class_I" TargetMode="External"/><Relationship Id="rId10" Type="http://schemas.openxmlformats.org/officeDocument/2006/relationships/hyperlink" Target="http://en.wikipedia.org/wiki/Serine_protease#cite_note-Hedstrom2002-1" TargetMode="External"/><Relationship Id="rId19" Type="http://schemas.openxmlformats.org/officeDocument/2006/relationships/hyperlink" Target="http://en.wikipedia.org/wiki/Aspartyl_protease" TargetMode="External"/><Relationship Id="rId31" Type="http://schemas.openxmlformats.org/officeDocument/2006/relationships/hyperlink" Target="http://en.wikipedia.org/wiki/Signal_peptide_peptidase#cite_note-3" TargetMode="External"/><Relationship Id="rId4" Type="http://schemas.openxmlformats.org/officeDocument/2006/relationships/hyperlink" Target="http://en.wikipedia.org/wiki/Peptide_bond" TargetMode="External"/><Relationship Id="rId9" Type="http://schemas.openxmlformats.org/officeDocument/2006/relationships/hyperlink" Target="http://en.wikipedia.org/wiki/Active_site" TargetMode="External"/><Relationship Id="rId14" Type="http://schemas.openxmlformats.org/officeDocument/2006/relationships/hyperlink" Target="http://en.wikipedia.org/wiki/Subtilisin" TargetMode="External"/><Relationship Id="rId22" Type="http://schemas.openxmlformats.org/officeDocument/2006/relationships/hyperlink" Target="http://en.wikipedia.org/wiki/Bond_cleavage" TargetMode="External"/><Relationship Id="rId27" Type="http://schemas.openxmlformats.org/officeDocument/2006/relationships/hyperlink" Target="http://en.wikipedia.org/wiki/Signal_peptide_peptidase#cite_note-pmid12966028-2" TargetMode="External"/><Relationship Id="rId30" Type="http://schemas.openxmlformats.org/officeDocument/2006/relationships/hyperlink" Target="http://en.wikipedia.org/wiki/Natural_killer_cells"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ja.wikipedia.org/wiki/%E3%83%95%E3%83%A9%E3%83%B3%E3%82%B9%E9%9D%A9%E5%91%BD%E6%88%A6%E4%BA%89" TargetMode="External"/><Relationship Id="rId3" Type="http://schemas.openxmlformats.org/officeDocument/2006/relationships/hyperlink" Target="http://dictionary.reference.com/browse/Hayti" TargetMode="External"/><Relationship Id="rId7" Type="http://schemas.openxmlformats.org/officeDocument/2006/relationships/hyperlink" Target="http://ja.wikipedia.org/wiki/11%E6%9C%882%E6%97%A5"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ja.wikipedia.org/wiki/1802%E5%B9%B4" TargetMode="External"/><Relationship Id="rId11" Type="http://schemas.openxmlformats.org/officeDocument/2006/relationships/hyperlink" Target="http://ja.wikipedia.org/wiki/%E3%83%9D%E3%83%BC%E3%83%AA%E3%83%BC%E3%83%8C%E3%83%BB%E3%83%9C%E3%83%8A%E3%83%91%E3%83%AB%E3%83%88" TargetMode="External"/><Relationship Id="rId5" Type="http://schemas.openxmlformats.org/officeDocument/2006/relationships/hyperlink" Target="http://ja.wikipedia.org/wiki/3%E6%9C%8817%E6%97%A5" TargetMode="External"/><Relationship Id="rId10" Type="http://schemas.openxmlformats.org/officeDocument/2006/relationships/hyperlink" Target="http://ja.wikipedia.org/wiki/%E3%83%8A%E3%83%9D%E3%83%AC%E3%82%AA%E3%83%B3%E3%83%BB%E3%83%9C%E3%83%8A%E3%83%91%E3%83%AB%E3%83%88" TargetMode="External"/><Relationship Id="rId4" Type="http://schemas.openxmlformats.org/officeDocument/2006/relationships/hyperlink" Target="http://ja.wikipedia.org/wiki/1772%E5%B9%B4" TargetMode="External"/><Relationship Id="rId9" Type="http://schemas.openxmlformats.org/officeDocument/2006/relationships/hyperlink" Target="http://ja.wikipedia.org/wiki/%E3%83%8A%E3%83%9D%E3%83%AC%E3%82%AA%E3%83%B3%E6%88%A6%E4%BA%89"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B17C3B-A08C-43AB-96FB-0B297D71BE87}" type="slidenum">
              <a:rPr lang="en-US"/>
              <a:pPr/>
              <a:t>1</a:t>
            </a:fld>
            <a:endParaRPr lang="en-US" dirty="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r>
              <a:rPr lang="en-US" b="1" dirty="0" smtClean="0"/>
              <a:t>jaundice</a:t>
            </a:r>
          </a:p>
          <a:p>
            <a:r>
              <a:rPr lang="en-US" dirty="0" smtClean="0">
                <a:effectLst/>
              </a:rPr>
              <a:t>/ˈ</a:t>
            </a:r>
            <a:r>
              <a:rPr lang="en-US" dirty="0" err="1" smtClean="0">
                <a:effectLst/>
              </a:rPr>
              <a:t>dʒɔn</a:t>
            </a:r>
            <a:r>
              <a:rPr lang="en-US" dirty="0" smtClean="0">
                <a:effectLst/>
              </a:rPr>
              <a:t> </a:t>
            </a:r>
            <a:r>
              <a:rPr lang="en-US" dirty="0" err="1" smtClean="0">
                <a:effectLst/>
              </a:rPr>
              <a:t>dɪs</a:t>
            </a:r>
            <a:endParaRPr lang="en-US" dirty="0" smtClean="0"/>
          </a:p>
          <a:p>
            <a:endParaRPr lang="en-US" dirty="0"/>
          </a:p>
        </p:txBody>
      </p:sp>
    </p:spTree>
    <p:extLst>
      <p:ext uri="{BB962C8B-B14F-4D97-AF65-F5344CB8AC3E}">
        <p14:creationId xmlns:p14="http://schemas.microsoft.com/office/powerpoint/2010/main" val="1319290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3EC08E-DCD4-40BB-B271-878985C2BC76}" type="slidenum">
              <a:rPr lang="en-US"/>
              <a:pPr/>
              <a:t>16</a:t>
            </a:fld>
            <a:endParaRPr lang="en-US"/>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03374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15E2EF-F2FF-4388-ADE9-F82E3B025B0D}" type="slidenum">
              <a:rPr lang="en-US"/>
              <a:pPr/>
              <a:t>17</a:t>
            </a:fld>
            <a:endParaRPr lang="en-US"/>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90531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C91B7B-B1E7-49EF-A60E-4F52894764AF}" type="slidenum">
              <a:rPr lang="en-US"/>
              <a:pPr/>
              <a:t>18</a:t>
            </a:fld>
            <a:endParaRPr lang="en-US"/>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38395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817D9-403A-495B-9CB2-003B92120AC5}" type="slidenum">
              <a:rPr lang="en-US"/>
              <a:pPr/>
              <a:t>22</a:t>
            </a:fld>
            <a:endParaRPr lang="en-US"/>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7238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C78213-CA43-47BD-9A99-38B408458658}" type="slidenum">
              <a:rPr lang="en-US"/>
              <a:pPr/>
              <a:t>23</a:t>
            </a:fld>
            <a:endParaRPr lang="en-US"/>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61529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5DCF22-F0AC-43CE-9746-4293C95BB5AD}" type="slidenum">
              <a:rPr lang="en-US"/>
              <a:pPr/>
              <a:t>24</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09587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4CDEEC-7A0B-4E1C-ACF4-414A9BF8F172}" type="slidenum">
              <a:rPr lang="en-US"/>
              <a:pPr/>
              <a:t>25</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00465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0A20AB-852F-4915-95A5-725FFE7BC250}" type="slidenum">
              <a:rPr lang="en-US"/>
              <a:pPr/>
              <a:t>27</a:t>
            </a:fld>
            <a:endParaRPr lang="en-US"/>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58138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eIF4 (eIF4F)</a:t>
            </a:r>
          </a:p>
          <a:p>
            <a:r>
              <a:rPr lang="en-US" dirty="0" smtClean="0"/>
              <a:t>The eIF4 initiation factors include </a:t>
            </a:r>
            <a:r>
              <a:rPr lang="en-US" dirty="0" smtClean="0">
                <a:hlinkClick r:id="rId3" tooltip="EIF4A"/>
              </a:rPr>
              <a:t>eIF4A</a:t>
            </a:r>
            <a:r>
              <a:rPr lang="en-US" dirty="0" smtClean="0"/>
              <a:t>, </a:t>
            </a:r>
            <a:r>
              <a:rPr lang="en-US" dirty="0" smtClean="0">
                <a:hlinkClick r:id="rId4" tooltip="EIF4B"/>
              </a:rPr>
              <a:t>eIF4B</a:t>
            </a:r>
            <a:r>
              <a:rPr lang="en-US" dirty="0" smtClean="0"/>
              <a:t>, </a:t>
            </a:r>
            <a:r>
              <a:rPr lang="en-US" dirty="0" smtClean="0">
                <a:hlinkClick r:id="rId5" tooltip="EIF4E"/>
              </a:rPr>
              <a:t>eIF4E</a:t>
            </a:r>
            <a:r>
              <a:rPr lang="en-US" dirty="0" smtClean="0"/>
              <a:t>, and </a:t>
            </a:r>
            <a:r>
              <a:rPr lang="en-US" dirty="0" smtClean="0">
                <a:hlinkClick r:id="rId6" tooltip="EIF4G"/>
              </a:rPr>
              <a:t>eIF4G</a:t>
            </a:r>
            <a:r>
              <a:rPr lang="en-US" dirty="0" smtClean="0"/>
              <a:t>. eIF4F is often used to refer to the complex of eIF4A, eIF4E, and eIF4G.</a:t>
            </a:r>
          </a:p>
          <a:p>
            <a:r>
              <a:rPr lang="en-US" dirty="0" smtClean="0"/>
              <a:t>eIF4G is a 175.5-kDa scaffolding protein that interacts with eIF3 (see below), as well as the other members of the eIF4F complex. eIF4E recognizes and binds to the 5' cap structure of mRNA, while eIF4G binds to </a:t>
            </a:r>
            <a:r>
              <a:rPr lang="en-US" dirty="0" smtClean="0">
                <a:hlinkClick r:id="rId7" tooltip="Poly(A)-binding protein"/>
              </a:rPr>
              <a:t>Poly(A)-binding protein</a:t>
            </a:r>
            <a:r>
              <a:rPr lang="en-US" dirty="0" smtClean="0"/>
              <a:t>, which binds the </a:t>
            </a:r>
            <a:r>
              <a:rPr lang="en-US" dirty="0" smtClean="0">
                <a:hlinkClick r:id="rId8" tooltip="Poly(A) tail"/>
              </a:rPr>
              <a:t>poly(A) tail</a:t>
            </a:r>
            <a:r>
              <a:rPr lang="en-US" dirty="0" smtClean="0"/>
              <a:t>, circularizing and activating the bound mRNA.</a:t>
            </a:r>
          </a:p>
          <a:p>
            <a:r>
              <a:rPr lang="en-US" dirty="0" smtClean="0"/>
              <a:t>eIF4A – a </a:t>
            </a:r>
            <a:r>
              <a:rPr lang="en-US" dirty="0" smtClean="0">
                <a:hlinkClick r:id="rId9" tooltip="DEAD box"/>
              </a:rPr>
              <a:t>DEAD box</a:t>
            </a:r>
            <a:r>
              <a:rPr lang="en-US" dirty="0" smtClean="0"/>
              <a:t> RNA </a:t>
            </a:r>
            <a:r>
              <a:rPr lang="en-US" dirty="0" smtClean="0">
                <a:hlinkClick r:id="rId10" tooltip="Helicase"/>
              </a:rPr>
              <a:t>helicase</a:t>
            </a:r>
            <a:r>
              <a:rPr lang="en-US" dirty="0" smtClean="0"/>
              <a:t> – is important for resolving mRNA secondary structures. eIF4B contains two RNA-binding domains – one non-specifically interacts with mRNA, whereas the second specifically binds the 18S portion of the small ribosomal subunit. It acts as an anchor, as well as a critical co-factor for eIF4A</a:t>
            </a:r>
          </a:p>
          <a:p>
            <a:endParaRPr lang="en-US" dirty="0"/>
          </a:p>
        </p:txBody>
      </p:sp>
      <p:sp>
        <p:nvSpPr>
          <p:cNvPr id="4" name="Slide Number Placeholder 3"/>
          <p:cNvSpPr>
            <a:spLocks noGrp="1"/>
          </p:cNvSpPr>
          <p:nvPr>
            <p:ph type="sldNum" sz="quarter" idx="10"/>
          </p:nvPr>
        </p:nvSpPr>
        <p:spPr/>
        <p:txBody>
          <a:bodyPr/>
          <a:lstStyle/>
          <a:p>
            <a:fld id="{091ACD85-E05C-45A9-89C0-CFD61676814F}" type="slidenum">
              <a:rPr lang="en-US" smtClean="0"/>
              <a:pPr/>
              <a:t>28</a:t>
            </a:fld>
            <a:endParaRPr lang="en-US"/>
          </a:p>
        </p:txBody>
      </p:sp>
    </p:spTree>
    <p:extLst>
      <p:ext uri="{BB962C8B-B14F-4D97-AF65-F5344CB8AC3E}">
        <p14:creationId xmlns:p14="http://schemas.microsoft.com/office/powerpoint/2010/main" val="1403881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Mammals can use </a:t>
            </a:r>
            <a:r>
              <a:rPr lang="en-US" dirty="0" err="1" smtClean="0"/>
              <a:t>polyA</a:t>
            </a:r>
            <a:r>
              <a:rPr lang="en-US" dirty="0" smtClean="0"/>
              <a:t> binding protein for</a:t>
            </a:r>
            <a:r>
              <a:rPr lang="en-US" baseline="0" dirty="0" smtClean="0"/>
              <a:t> </a:t>
            </a:r>
            <a:r>
              <a:rPr lang="en-US" baseline="0" dirty="0" err="1" smtClean="0"/>
              <a:t>cylization</a:t>
            </a:r>
            <a:r>
              <a:rPr lang="en-US" baseline="0" dirty="0" smtClean="0"/>
              <a:t> of mRNA because its mRNA contains poly A tail.  However, </a:t>
            </a:r>
            <a:r>
              <a:rPr lang="en-US" baseline="0" dirty="0" err="1" smtClean="0"/>
              <a:t>flaviviruses</a:t>
            </a:r>
            <a:r>
              <a:rPr lang="en-US" baseline="0" dirty="0" smtClean="0"/>
              <a:t> do not have poly A tail.  Instead they have other ways for </a:t>
            </a:r>
            <a:r>
              <a:rPr lang="en-US" baseline="0" dirty="0" err="1" smtClean="0"/>
              <a:t>cyclization</a:t>
            </a:r>
            <a:r>
              <a:rPr lang="en-US" baseline="0" dirty="0" smtClean="0"/>
              <a:t> of mRNA.  </a:t>
            </a:r>
            <a:endParaRPr lang="en-US" dirty="0"/>
          </a:p>
        </p:txBody>
      </p:sp>
      <p:sp>
        <p:nvSpPr>
          <p:cNvPr id="4" name="Slide Number Placeholder 3"/>
          <p:cNvSpPr>
            <a:spLocks noGrp="1"/>
          </p:cNvSpPr>
          <p:nvPr>
            <p:ph type="sldNum" sz="quarter" idx="10"/>
          </p:nvPr>
        </p:nvSpPr>
        <p:spPr/>
        <p:txBody>
          <a:bodyPr/>
          <a:lstStyle/>
          <a:p>
            <a:fld id="{091ACD85-E05C-45A9-89C0-CFD61676814F}" type="slidenum">
              <a:rPr lang="en-US" smtClean="0"/>
              <a:pPr/>
              <a:t>30</a:t>
            </a:fld>
            <a:endParaRPr lang="en-US"/>
          </a:p>
        </p:txBody>
      </p:sp>
    </p:spTree>
    <p:extLst>
      <p:ext uri="{BB962C8B-B14F-4D97-AF65-F5344CB8AC3E}">
        <p14:creationId xmlns:p14="http://schemas.microsoft.com/office/powerpoint/2010/main" val="2487425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409538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A12E1B-78B6-4CD9-89B5-5BB75DC29152}" type="slidenum">
              <a:rPr lang="en-US"/>
              <a:pPr/>
              <a:t>31</a:t>
            </a:fld>
            <a:endParaRPr lang="en-US"/>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34930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B68F41-5712-4BAF-B9E7-7E75CFAFC26B}" type="slidenum">
              <a:rPr lang="en-US"/>
              <a:pPr/>
              <a:t>34</a:t>
            </a:fld>
            <a:endParaRPr 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26557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F243C6-7C95-4521-95AE-8D1CB67907EC}" type="slidenum">
              <a:rPr lang="en-US"/>
              <a:pPr/>
              <a:t>38</a:t>
            </a:fld>
            <a:endParaRPr lang="en-US"/>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90276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8D8FDF-9F3C-4D37-8025-7090456C1BED}" type="slidenum">
              <a:rPr lang="en-US"/>
              <a:pPr/>
              <a:t>39</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08164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93FA60-E902-49FB-80C7-07206BBB77BC}" type="slidenum">
              <a:rPr lang="en-US" smtClean="0"/>
              <a:pPr/>
              <a:t>41</a:t>
            </a:fld>
            <a:endParaRPr lang="en-US"/>
          </a:p>
        </p:txBody>
      </p:sp>
    </p:spTree>
    <p:extLst>
      <p:ext uri="{BB962C8B-B14F-4D97-AF65-F5344CB8AC3E}">
        <p14:creationId xmlns:p14="http://schemas.microsoft.com/office/powerpoint/2010/main" val="1007676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Zika</a:t>
            </a:r>
            <a:r>
              <a:rPr lang="en-US" dirty="0" smtClean="0"/>
              <a:t>,</a:t>
            </a:r>
            <a:r>
              <a:rPr lang="en-US" baseline="0" dirty="0" smtClean="0"/>
              <a:t> dengue, CHIKV… same type of symptoms (rash, fever, arthralgia, conjunctivitis…), not very serious, difficult to tell apart, 80% infected people are asymptomatic</a:t>
            </a:r>
            <a:endParaRPr lang="en-US" dirty="0" smtClean="0"/>
          </a:p>
          <a:p>
            <a:endParaRPr lang="en-US" dirty="0"/>
          </a:p>
        </p:txBody>
      </p:sp>
      <p:sp>
        <p:nvSpPr>
          <p:cNvPr id="4" name="Slide Number Placeholder 3"/>
          <p:cNvSpPr>
            <a:spLocks noGrp="1"/>
          </p:cNvSpPr>
          <p:nvPr>
            <p:ph type="sldNum" sz="quarter" idx="10"/>
          </p:nvPr>
        </p:nvSpPr>
        <p:spPr/>
        <p:txBody>
          <a:bodyPr/>
          <a:lstStyle/>
          <a:p>
            <a:fld id="{3693FA60-E902-49FB-80C7-07206BBB77BC}" type="slidenum">
              <a:rPr lang="en-US" smtClean="0"/>
              <a:pPr/>
              <a:t>42</a:t>
            </a:fld>
            <a:endParaRPr lang="en-US"/>
          </a:p>
        </p:txBody>
      </p:sp>
    </p:spTree>
    <p:extLst>
      <p:ext uri="{BB962C8B-B14F-4D97-AF65-F5344CB8AC3E}">
        <p14:creationId xmlns:p14="http://schemas.microsoft.com/office/powerpoint/2010/main" val="40945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symptoms</a:t>
            </a:r>
            <a:r>
              <a:rPr lang="en-US" baseline="0" dirty="0" smtClean="0"/>
              <a:t> = low grade fever, arthralgia, headache</a:t>
            </a:r>
          </a:p>
          <a:p>
            <a:r>
              <a:rPr lang="en-US" baseline="0" dirty="0" smtClean="0"/>
              <a:t>Means that ZIKV can survive in semen and can thus be transmitted</a:t>
            </a:r>
          </a:p>
        </p:txBody>
      </p:sp>
      <p:sp>
        <p:nvSpPr>
          <p:cNvPr id="4" name="Slide Number Placeholder 3"/>
          <p:cNvSpPr>
            <a:spLocks noGrp="1"/>
          </p:cNvSpPr>
          <p:nvPr>
            <p:ph type="sldNum" sz="quarter" idx="10"/>
          </p:nvPr>
        </p:nvSpPr>
        <p:spPr/>
        <p:txBody>
          <a:bodyPr/>
          <a:lstStyle/>
          <a:p>
            <a:fld id="{3693FA60-E902-49FB-80C7-07206BBB77BC}" type="slidenum">
              <a:rPr lang="en-US" smtClean="0"/>
              <a:pPr/>
              <a:t>45</a:t>
            </a:fld>
            <a:endParaRPr lang="en-US"/>
          </a:p>
        </p:txBody>
      </p:sp>
    </p:spTree>
    <p:extLst>
      <p:ext uri="{BB962C8B-B14F-4D97-AF65-F5344CB8AC3E}">
        <p14:creationId xmlns:p14="http://schemas.microsoft.com/office/powerpoint/2010/main" val="2883984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Usually chromosomal abnormalities</a:t>
            </a:r>
          </a:p>
          <a:p>
            <a:r>
              <a:rPr lang="en-US" dirty="0" smtClean="0"/>
              <a:t>By the end of Nov 2015, 646 cases of microcephaly had been reported in</a:t>
            </a:r>
            <a:r>
              <a:rPr lang="en-US" baseline="0" dirty="0" smtClean="0"/>
              <a:t> 1 state</a:t>
            </a:r>
            <a:endParaRPr lang="en-US" dirty="0"/>
          </a:p>
        </p:txBody>
      </p:sp>
      <p:sp>
        <p:nvSpPr>
          <p:cNvPr id="4" name="Slide Number Placeholder 3"/>
          <p:cNvSpPr>
            <a:spLocks noGrp="1"/>
          </p:cNvSpPr>
          <p:nvPr>
            <p:ph type="sldNum" sz="quarter" idx="10"/>
          </p:nvPr>
        </p:nvSpPr>
        <p:spPr/>
        <p:txBody>
          <a:bodyPr/>
          <a:lstStyle/>
          <a:p>
            <a:fld id="{3693FA60-E902-49FB-80C7-07206BBB77BC}" type="slidenum">
              <a:rPr lang="en-US" smtClean="0"/>
              <a:pPr/>
              <a:t>46</a:t>
            </a:fld>
            <a:endParaRPr lang="en-US"/>
          </a:p>
        </p:txBody>
      </p:sp>
    </p:spTree>
    <p:extLst>
      <p:ext uri="{BB962C8B-B14F-4D97-AF65-F5344CB8AC3E}">
        <p14:creationId xmlns:p14="http://schemas.microsoft.com/office/powerpoint/2010/main" val="1028175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t>Probably immunological, like with other infectious agents</a:t>
            </a:r>
          </a:p>
          <a:p>
            <a:endParaRPr lang="en-US" dirty="0"/>
          </a:p>
        </p:txBody>
      </p:sp>
      <p:sp>
        <p:nvSpPr>
          <p:cNvPr id="4" name="Slide Number Placeholder 3"/>
          <p:cNvSpPr>
            <a:spLocks noGrp="1"/>
          </p:cNvSpPr>
          <p:nvPr>
            <p:ph type="sldNum" sz="quarter" idx="10"/>
          </p:nvPr>
        </p:nvSpPr>
        <p:spPr/>
        <p:txBody>
          <a:bodyPr/>
          <a:lstStyle/>
          <a:p>
            <a:fld id="{3693FA60-E902-49FB-80C7-07206BBB77BC}" type="slidenum">
              <a:rPr lang="en-US" smtClean="0"/>
              <a:pPr/>
              <a:t>47</a:t>
            </a:fld>
            <a:endParaRPr lang="en-US"/>
          </a:p>
        </p:txBody>
      </p:sp>
    </p:spTree>
    <p:extLst>
      <p:ext uri="{BB962C8B-B14F-4D97-AF65-F5344CB8AC3E}">
        <p14:creationId xmlns:p14="http://schemas.microsoft.com/office/powerpoint/2010/main" val="2039817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E84AB7-4B0B-4437-9623-4A9DABB1FCC3}" type="slidenum">
              <a:rPr lang="en-US"/>
              <a:pPr/>
              <a:t>49</a:t>
            </a:fld>
            <a:endParaRPr 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ko-KR" altLang="en-US">
              <a:ea typeface="Gulim" pitchFamily="34" charset="-127"/>
            </a:endParaRPr>
          </a:p>
        </p:txBody>
      </p:sp>
    </p:spTree>
    <p:extLst>
      <p:ext uri="{BB962C8B-B14F-4D97-AF65-F5344CB8AC3E}">
        <p14:creationId xmlns:p14="http://schemas.microsoft.com/office/powerpoint/2010/main" val="214046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6225B5-3639-4240-B92D-4052B2C11963}" type="slidenum">
              <a:rPr lang="en-US"/>
              <a:pPr/>
              <a:t>6</a:t>
            </a:fld>
            <a:endParaRPr lang="en-US" dirty="0"/>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plague  </a:t>
            </a:r>
            <a:r>
              <a:rPr lang="en-US" dirty="0" smtClean="0"/>
              <a:t>/</a:t>
            </a:r>
            <a:r>
              <a:rPr lang="en-US" dirty="0" err="1" smtClean="0"/>
              <a:t>pleɪɡ</a:t>
            </a:r>
            <a:r>
              <a:rPr lang="en-US" dirty="0" smtClean="0"/>
              <a:t>/ </a:t>
            </a:r>
            <a:r>
              <a:rPr lang="en-US" dirty="0" smtClean="0">
                <a:hlinkClick r:id="rId3" tooltip="any"/>
              </a:rPr>
              <a:t>any</a:t>
            </a:r>
            <a:r>
              <a:rPr lang="en-US" dirty="0" smtClean="0"/>
              <a:t> </a:t>
            </a:r>
            <a:r>
              <a:rPr lang="en-US" dirty="0" smtClean="0">
                <a:hlinkClick r:id="rId4" tooltip="serious"/>
              </a:rPr>
              <a:t>serious</a:t>
            </a:r>
            <a:r>
              <a:rPr lang="en-US" dirty="0" smtClean="0"/>
              <a:t> </a:t>
            </a:r>
            <a:r>
              <a:rPr lang="en-US" dirty="0" smtClean="0">
                <a:hlinkClick r:id="rId5" tooltip="disease"/>
              </a:rPr>
              <a:t>disease</a:t>
            </a:r>
            <a:r>
              <a:rPr lang="en-US" dirty="0" smtClean="0"/>
              <a:t> </a:t>
            </a:r>
            <a:r>
              <a:rPr lang="en-US" dirty="0" smtClean="0">
                <a:hlinkClick r:id="rId6" tooltip="that"/>
              </a:rPr>
              <a:t>that</a:t>
            </a:r>
            <a:r>
              <a:rPr lang="en-US" dirty="0" smtClean="0"/>
              <a:t> </a:t>
            </a:r>
            <a:r>
              <a:rPr lang="en-US" dirty="0" smtClean="0">
                <a:hlinkClick r:id="rId7" tooltip="spreads"/>
              </a:rPr>
              <a:t>spreads</a:t>
            </a:r>
            <a:r>
              <a:rPr lang="en-US" dirty="0" smtClean="0"/>
              <a:t> </a:t>
            </a:r>
            <a:r>
              <a:rPr lang="en-US" dirty="0" smtClean="0">
                <a:hlinkClick r:id="rId8" tooltip="quickly"/>
              </a:rPr>
              <a:t>quickly</a:t>
            </a:r>
            <a:r>
              <a:rPr lang="en-US" dirty="0" smtClean="0"/>
              <a:t> </a:t>
            </a:r>
            <a:r>
              <a:rPr lang="en-US" dirty="0" smtClean="0">
                <a:hlinkClick r:id="rId9" tooltip="to"/>
              </a:rPr>
              <a:t>to</a:t>
            </a:r>
            <a:r>
              <a:rPr lang="en-US" dirty="0" smtClean="0"/>
              <a:t> </a:t>
            </a:r>
            <a:r>
              <a:rPr lang="en-US" dirty="0" smtClean="0">
                <a:hlinkClick r:id="rId10" tooltip="a"/>
              </a:rPr>
              <a:t>a</a:t>
            </a:r>
            <a:r>
              <a:rPr lang="en-US" dirty="0" smtClean="0"/>
              <a:t> </a:t>
            </a:r>
            <a:r>
              <a:rPr lang="en-US" dirty="0" smtClean="0">
                <a:hlinkClick r:id="rId11" tooltip="lot"/>
              </a:rPr>
              <a:t>lot</a:t>
            </a:r>
            <a:r>
              <a:rPr lang="en-US" dirty="0" smtClean="0"/>
              <a:t> </a:t>
            </a:r>
            <a:r>
              <a:rPr lang="en-US" dirty="0" smtClean="0">
                <a:hlinkClick r:id="rId12" tooltip="of"/>
              </a:rPr>
              <a:t>of</a:t>
            </a:r>
            <a:r>
              <a:rPr lang="en-US" dirty="0" smtClean="0"/>
              <a:t> </a:t>
            </a:r>
            <a:r>
              <a:rPr lang="en-US" dirty="0" smtClean="0">
                <a:hlinkClick r:id="rId13" tooltip="people"/>
              </a:rPr>
              <a:t>people</a:t>
            </a:r>
            <a:r>
              <a:rPr lang="en-US" dirty="0" smtClean="0"/>
              <a:t> </a:t>
            </a:r>
            <a:r>
              <a:rPr lang="en-US" dirty="0" smtClean="0">
                <a:hlinkClick r:id="rId14" tooltip="and"/>
              </a:rPr>
              <a:t>and</a:t>
            </a:r>
            <a:r>
              <a:rPr lang="en-US" dirty="0" smtClean="0"/>
              <a:t> </a:t>
            </a:r>
            <a:r>
              <a:rPr lang="en-US" dirty="0" smtClean="0">
                <a:hlinkClick r:id="rId15" tooltip="usually"/>
              </a:rPr>
              <a:t>usually</a:t>
            </a:r>
            <a:r>
              <a:rPr lang="en-US" dirty="0" smtClean="0"/>
              <a:t> </a:t>
            </a:r>
            <a:r>
              <a:rPr lang="en-US" dirty="0" smtClean="0">
                <a:hlinkClick r:id="rId16" tooltip="ends"/>
              </a:rPr>
              <a:t>ends</a:t>
            </a:r>
            <a:r>
              <a:rPr lang="en-US" dirty="0" smtClean="0"/>
              <a:t> </a:t>
            </a:r>
            <a:r>
              <a:rPr lang="en-US" dirty="0" smtClean="0">
                <a:hlinkClick r:id="rId17" tooltip="in"/>
              </a:rPr>
              <a:t>in</a:t>
            </a:r>
            <a:r>
              <a:rPr lang="en-US" dirty="0" smtClean="0"/>
              <a:t> </a:t>
            </a:r>
            <a:r>
              <a:rPr lang="en-US" dirty="0" smtClean="0">
                <a:hlinkClick r:id="rId18" tooltip="death"/>
              </a:rPr>
              <a:t>death</a:t>
            </a:r>
            <a:endParaRPr lang="en-US" b="1" dirty="0" smtClean="0"/>
          </a:p>
          <a:p>
            <a:r>
              <a:rPr lang="en-US" dirty="0" smtClean="0"/>
              <a:t>http://www.macmillandictionary.com/us/dictionary/american/plague</a:t>
            </a:r>
            <a:endParaRPr lang="en-US" dirty="0"/>
          </a:p>
        </p:txBody>
      </p:sp>
    </p:spTree>
    <p:extLst>
      <p:ext uri="{BB962C8B-B14F-4D97-AF65-F5344CB8AC3E}">
        <p14:creationId xmlns:p14="http://schemas.microsoft.com/office/powerpoint/2010/main" val="927572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17EE082-23D0-4A50-A2E0-614021C258AD}" type="slidenum">
              <a:rPr lang="en-US"/>
              <a:pPr fontAlgn="base">
                <a:spcBef>
                  <a:spcPct val="0"/>
                </a:spcBef>
                <a:spcAft>
                  <a:spcPct val="0"/>
                </a:spcAft>
              </a:pPr>
              <a:t>50</a:t>
            </a:fld>
            <a:endParaRPr lang="en-US"/>
          </a:p>
        </p:txBody>
      </p:sp>
    </p:spTree>
    <p:extLst>
      <p:ext uri="{BB962C8B-B14F-4D97-AF65-F5344CB8AC3E}">
        <p14:creationId xmlns:p14="http://schemas.microsoft.com/office/powerpoint/2010/main" val="2350706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349139F-63E8-48FC-A7A9-68290922FB72}" type="slidenum">
              <a:rPr lang="en-US"/>
              <a:pPr/>
              <a:t>51</a:t>
            </a:fld>
            <a:endParaRPr lang="en-US"/>
          </a:p>
        </p:txBody>
      </p:sp>
      <p:sp>
        <p:nvSpPr>
          <p:cNvPr id="109570" name="Rectangle 7"/>
          <p:cNvSpPr txBox="1">
            <a:spLocks noGrp="1" noChangeArrowheads="1"/>
          </p:cNvSpPr>
          <p:nvPr/>
        </p:nvSpPr>
        <p:spPr bwMode="auto">
          <a:xfrm>
            <a:off x="3886200" y="8777288"/>
            <a:ext cx="2971800" cy="461962"/>
          </a:xfrm>
          <a:prstGeom prst="rect">
            <a:avLst/>
          </a:prstGeom>
          <a:noFill/>
          <a:ln w="9525">
            <a:noFill/>
            <a:miter lim="800000"/>
            <a:headEnd/>
            <a:tailEnd/>
          </a:ln>
        </p:spPr>
        <p:txBody>
          <a:bodyPr lIns="93157" tIns="46579" rIns="93157" bIns="46579" anchor="b"/>
          <a:lstStyle/>
          <a:p>
            <a:pPr algn="r" defTabSz="915480" eaLnBrk="0" hangingPunct="0"/>
            <a:fld id="{800B6946-2EC3-4F9E-93C3-C98E04DA0D1F}" type="slidenum">
              <a:rPr lang="ko-KR" altLang="en-US" sz="1200">
                <a:ea typeface="ＭＳ Ｐゴシック" pitchFamily="34" charset="-128"/>
              </a:rPr>
              <a:pPr algn="r" defTabSz="915480" eaLnBrk="0" hangingPunct="0"/>
              <a:t>51</a:t>
            </a:fld>
            <a:endParaRPr lang="en-US" altLang="ko-KR" sz="1200" dirty="0">
              <a:ea typeface="ＭＳ Ｐゴシック" pitchFamily="34" charset="-128"/>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xfrm>
            <a:off x="914400" y="4388644"/>
            <a:ext cx="5029200" cy="4157662"/>
          </a:xfrm>
        </p:spPr>
        <p:txBody>
          <a:bodyPr lIns="93157" tIns="46579" rIns="93157" bIns="46579"/>
          <a:lstStyle/>
          <a:p>
            <a:endParaRPr lang="ko-KR" altLang="en-US">
              <a:ea typeface="Gulim" pitchFamily="34" charset="-127"/>
            </a:endParaRPr>
          </a:p>
        </p:txBody>
      </p:sp>
    </p:spTree>
    <p:extLst>
      <p:ext uri="{BB962C8B-B14F-4D97-AF65-F5344CB8AC3E}">
        <p14:creationId xmlns:p14="http://schemas.microsoft.com/office/powerpoint/2010/main" val="4265805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1ADBCF9-0C10-49B9-9870-81BACE3B63DB}" type="slidenum">
              <a:rPr lang="en-US"/>
              <a:pPr/>
              <a:t>52</a:t>
            </a:fld>
            <a:endParaRPr lang="en-US"/>
          </a:p>
        </p:txBody>
      </p:sp>
      <p:sp>
        <p:nvSpPr>
          <p:cNvPr id="111618" name="Rectangle 7"/>
          <p:cNvSpPr txBox="1">
            <a:spLocks noGrp="1" noChangeArrowheads="1"/>
          </p:cNvSpPr>
          <p:nvPr/>
        </p:nvSpPr>
        <p:spPr bwMode="auto">
          <a:xfrm>
            <a:off x="3886200" y="8777288"/>
            <a:ext cx="2971800" cy="461962"/>
          </a:xfrm>
          <a:prstGeom prst="rect">
            <a:avLst/>
          </a:prstGeom>
          <a:noFill/>
          <a:ln w="9525">
            <a:noFill/>
            <a:miter lim="800000"/>
            <a:headEnd/>
            <a:tailEnd/>
          </a:ln>
        </p:spPr>
        <p:txBody>
          <a:bodyPr lIns="93157" tIns="46579" rIns="93157" bIns="46579" anchor="b"/>
          <a:lstStyle/>
          <a:p>
            <a:pPr algn="r" defTabSz="915480" eaLnBrk="0" hangingPunct="0"/>
            <a:fld id="{2FFBE640-3355-4E69-BC46-457DCEE937C1}" type="slidenum">
              <a:rPr lang="ko-KR" altLang="en-US" sz="1200">
                <a:ea typeface="ＭＳ Ｐゴシック" pitchFamily="34" charset="-128"/>
              </a:rPr>
              <a:pPr algn="r" defTabSz="915480" eaLnBrk="0" hangingPunct="0"/>
              <a:t>52</a:t>
            </a:fld>
            <a:endParaRPr lang="en-US" altLang="ko-KR" sz="1200" dirty="0">
              <a:ea typeface="ＭＳ Ｐゴシック" pitchFamily="34" charset="-128"/>
            </a:endParaRPr>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xfrm>
            <a:off x="914400" y="4388644"/>
            <a:ext cx="5029200" cy="4157662"/>
          </a:xfrm>
          <a:solidFill>
            <a:srgbClr val="FFFFFF"/>
          </a:solidFill>
          <a:ln>
            <a:solidFill>
              <a:srgbClr val="000000"/>
            </a:solidFill>
          </a:ln>
        </p:spPr>
        <p:txBody>
          <a:bodyPr lIns="93157" tIns="46579" rIns="93157" bIns="46579"/>
          <a:lstStyle/>
          <a:p>
            <a:endParaRPr lang="ko-KR" altLang="en-US">
              <a:ea typeface="Gulim" pitchFamily="34" charset="-127"/>
            </a:endParaRPr>
          </a:p>
        </p:txBody>
      </p:sp>
    </p:spTree>
    <p:extLst>
      <p:ext uri="{BB962C8B-B14F-4D97-AF65-F5344CB8AC3E}">
        <p14:creationId xmlns:p14="http://schemas.microsoft.com/office/powerpoint/2010/main" val="13355428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ja-JP" altLang="en-US" dirty="0" smtClean="0"/>
              <a:t>これまで標準的にＣ型肝炎の治療に使われてきたインターフェロンが注射薬だったのに対して、新薬は飲み薬という点が画期的。その第一弾は</a:t>
            </a:r>
            <a:r>
              <a:rPr lang="en-US" altLang="ja-JP" dirty="0" smtClean="0"/>
              <a:t>2014</a:t>
            </a:r>
            <a:r>
              <a:rPr lang="ja-JP" altLang="en-US" dirty="0" smtClean="0"/>
              <a:t>年９月に 発売されたアスナプレビルとダクラタスビルの２剤の組み合わせだ。国内での臨床試験では、６カ月飲み続けた患者の</a:t>
            </a:r>
            <a:r>
              <a:rPr lang="en-US" altLang="ja-JP" dirty="0" smtClean="0"/>
              <a:t>84.7</a:t>
            </a:r>
            <a:r>
              <a:rPr lang="ja-JP" altLang="en-US" dirty="0" smtClean="0"/>
              <a:t>％でＣ型肝炎ウイルスが６カ月に わたって体内から消えた。しかも、この中にはインターフェロンが効かなかった患者も含まれる。</a:t>
            </a:r>
            <a:endParaRPr lang="en-US" altLang="ja-JP" dirty="0" smtClean="0"/>
          </a:p>
          <a:p>
            <a:pPr>
              <a:spcBef>
                <a:spcPct val="0"/>
              </a:spcBef>
            </a:pPr>
            <a:r>
              <a:rPr lang="en-US" smtClean="0"/>
              <a:t>http://www.nikkei.com/article/DGXMZO82493260Y5A120C1000000/</a:t>
            </a:r>
            <a:endParaRPr lang="en-US" dirty="0" smtClean="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8348E4-2371-4EA3-A1E3-8839EE952462}" type="slidenum">
              <a:rPr lang="en-US"/>
              <a:pPr fontAlgn="base">
                <a:spcBef>
                  <a:spcPct val="0"/>
                </a:spcBef>
                <a:spcAft>
                  <a:spcPct val="0"/>
                </a:spcAft>
              </a:pPr>
              <a:t>53</a:t>
            </a:fld>
            <a:endParaRPr lang="en-US"/>
          </a:p>
        </p:txBody>
      </p:sp>
    </p:spTree>
    <p:extLst>
      <p:ext uri="{BB962C8B-B14F-4D97-AF65-F5344CB8AC3E}">
        <p14:creationId xmlns:p14="http://schemas.microsoft.com/office/powerpoint/2010/main" val="2445883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EA9271-D138-42AE-A89F-C8FAE966DFE6}" type="slidenum">
              <a:rPr lang="en-US"/>
              <a:pPr/>
              <a:t>54</a:t>
            </a:fld>
            <a:endParaRPr 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63439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E00E32-E718-401C-B665-AA5FC4DF0AF9}" type="slidenum">
              <a:rPr lang="en-US"/>
              <a:pPr/>
              <a:t>57</a:t>
            </a:fld>
            <a:endParaRPr lang="en-US"/>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419232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E6F93B-6DE0-43A5-ACEE-E3DD614E60DB}" type="slidenum">
              <a:rPr lang="en-US"/>
              <a:pPr/>
              <a:t>58</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859934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E7C813-68A8-45B1-B0AB-E7E151830AE6}" type="slidenum">
              <a:rPr lang="en-US"/>
              <a:pPr/>
              <a:t>59</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r>
              <a:rPr lang="ja-JP" altLang="en-US" b="1" dirty="0" smtClean="0"/>
              <a:t>ピリミジン塩基</a:t>
            </a:r>
            <a:r>
              <a:rPr lang="ja-JP" altLang="en-US" dirty="0" smtClean="0"/>
              <a:t>は</a:t>
            </a:r>
            <a:r>
              <a:rPr lang="ja-JP" altLang="en-US" dirty="0" smtClean="0">
                <a:hlinkClick r:id="rId3" tooltip="チミン"/>
              </a:rPr>
              <a:t>チミン</a:t>
            </a:r>
            <a:r>
              <a:rPr lang="ja-JP" altLang="en-US" dirty="0" smtClean="0"/>
              <a:t>，</a:t>
            </a:r>
            <a:r>
              <a:rPr lang="ja-JP" altLang="en-US" dirty="0" smtClean="0">
                <a:hlinkClick r:id="rId4" tooltip="シトシン"/>
              </a:rPr>
              <a:t>シトシン</a:t>
            </a:r>
            <a:r>
              <a:rPr lang="ja-JP" altLang="en-US" dirty="0" smtClean="0"/>
              <a:t>，</a:t>
            </a:r>
            <a:r>
              <a:rPr lang="ja-JP" altLang="en-US" dirty="0" smtClean="0">
                <a:hlinkClick r:id="rId5" tooltip="ウラシル"/>
              </a:rPr>
              <a:t>ウラシル</a:t>
            </a:r>
            <a:r>
              <a:rPr lang="ja-JP" altLang="en-US" dirty="0" smtClean="0"/>
              <a:t>，</a:t>
            </a:r>
            <a:r>
              <a:rPr lang="en-US" altLang="ja-JP" dirty="0" smtClean="0">
                <a:hlinkClick r:id="rId6" tooltip="5‐メチルシトシン (存在しないページ)"/>
              </a:rPr>
              <a:t>5‐</a:t>
            </a:r>
            <a:r>
              <a:rPr lang="ja-JP" altLang="en-US" dirty="0" smtClean="0">
                <a:hlinkClick r:id="rId6" tooltip="5‐メチルシトシン (存在しないページ)"/>
              </a:rPr>
              <a:t>メチルシトシン</a:t>
            </a:r>
            <a:r>
              <a:rPr lang="ja-JP" altLang="en-US" dirty="0" smtClean="0"/>
              <a:t>，</a:t>
            </a:r>
            <a:r>
              <a:rPr lang="en-US" altLang="ja-JP" dirty="0" smtClean="0">
                <a:hlinkClick r:id="rId7" tooltip="5‐(ヒドロキシメチル)シトシン (存在しないページ)"/>
              </a:rPr>
              <a:t>5‐(</a:t>
            </a:r>
            <a:r>
              <a:rPr lang="ja-JP" altLang="en-US" dirty="0" smtClean="0">
                <a:hlinkClick r:id="rId7" tooltip="5‐(ヒドロキシメチル)シトシン (存在しないページ)"/>
              </a:rPr>
              <a:t>ヒドロキシメチル</a:t>
            </a:r>
            <a:r>
              <a:rPr lang="en-US" altLang="ja-JP" dirty="0" smtClean="0">
                <a:hlinkClick r:id="rId7" tooltip="5‐(ヒドロキシメチル)シトシン (存在しないページ)"/>
              </a:rPr>
              <a:t>)</a:t>
            </a:r>
            <a:r>
              <a:rPr lang="ja-JP" altLang="en-US" dirty="0" smtClean="0">
                <a:hlinkClick r:id="rId7" tooltip="5‐(ヒドロキシメチル)シトシン (存在しないページ)"/>
              </a:rPr>
              <a:t>シトシン</a:t>
            </a:r>
            <a:r>
              <a:rPr lang="ja-JP" altLang="en-US" dirty="0" smtClean="0"/>
              <a:t>のいずれかを指し、</a:t>
            </a:r>
            <a:r>
              <a:rPr lang="en-US" altLang="ja-JP" dirty="0" smtClean="0">
                <a:hlinkClick r:id="rId8" tooltip="デオキシリボ核酸"/>
              </a:rPr>
              <a:t>DNA</a:t>
            </a:r>
            <a:r>
              <a:rPr lang="ja-JP" altLang="en-US" dirty="0" smtClean="0"/>
              <a:t> 中では</a:t>
            </a:r>
            <a:r>
              <a:rPr lang="ja-JP" altLang="en-US" dirty="0" smtClean="0">
                <a:hlinkClick r:id="rId4" tooltip="シトシン"/>
              </a:rPr>
              <a:t>シトシン</a:t>
            </a:r>
            <a:r>
              <a:rPr lang="ja-JP" altLang="en-US" dirty="0" smtClean="0"/>
              <a:t>と</a:t>
            </a:r>
            <a:r>
              <a:rPr lang="ja-JP" altLang="en-US" dirty="0" smtClean="0">
                <a:hlinkClick r:id="rId3" tooltip="チミン"/>
              </a:rPr>
              <a:t>チミン</a:t>
            </a:r>
            <a:r>
              <a:rPr lang="ja-JP" altLang="en-US" dirty="0" smtClean="0"/>
              <a:t>が，</a:t>
            </a:r>
            <a:r>
              <a:rPr lang="en-US" altLang="ja-JP" dirty="0" smtClean="0">
                <a:hlinkClick r:id="rId9" tooltip="リボ核酸"/>
              </a:rPr>
              <a:t>RNA</a:t>
            </a:r>
            <a:r>
              <a:rPr lang="ja-JP" altLang="en-US" dirty="0" smtClean="0"/>
              <a:t> 中では</a:t>
            </a:r>
            <a:r>
              <a:rPr lang="ja-JP" altLang="en-US" b="1" dirty="0" smtClean="0"/>
              <a:t>シトシン</a:t>
            </a:r>
            <a:r>
              <a:rPr lang="ja-JP" altLang="en-US" dirty="0" smtClean="0"/>
              <a:t>と</a:t>
            </a:r>
            <a:r>
              <a:rPr lang="ja-JP" altLang="en-US" dirty="0" smtClean="0">
                <a:hlinkClick r:id="rId5" tooltip="ウラシル"/>
              </a:rPr>
              <a:t>ウラシル</a:t>
            </a:r>
            <a:r>
              <a:rPr lang="ja-JP" altLang="en-US" dirty="0" smtClean="0"/>
              <a:t>が含まれる。</a:t>
            </a:r>
            <a:endParaRPr lang="en-US" dirty="0"/>
          </a:p>
        </p:txBody>
      </p:sp>
    </p:spTree>
    <p:extLst>
      <p:ext uri="{BB962C8B-B14F-4D97-AF65-F5344CB8AC3E}">
        <p14:creationId xmlns:p14="http://schemas.microsoft.com/office/powerpoint/2010/main" val="30003509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hlinkClick r:id="rId3" tooltip="ピリミジン塩基"/>
              </a:rPr>
              <a:t>ピリミジン塩基</a:t>
            </a:r>
            <a:r>
              <a:rPr lang="ja-JP" altLang="en-US" dirty="0" smtClean="0"/>
              <a:t>が連続する領域</a:t>
            </a:r>
            <a:r>
              <a:rPr lang="en-US" altLang="ja-JP" dirty="0" smtClean="0"/>
              <a:t>(</a:t>
            </a:r>
            <a:r>
              <a:rPr lang="ja-JP" altLang="en-US" b="1" dirty="0" smtClean="0"/>
              <a:t>ポリピリミジン配列</a:t>
            </a:r>
            <a:r>
              <a:rPr lang="ja-JP" altLang="en-US" dirty="0" smtClean="0"/>
              <a:t> </a:t>
            </a:r>
            <a:r>
              <a:rPr lang="en-US" altLang="ja-JP" dirty="0" err="1" smtClean="0"/>
              <a:t>polypyrimidine</a:t>
            </a:r>
            <a:r>
              <a:rPr lang="en-US" altLang="ja-JP" dirty="0" smtClean="0"/>
              <a:t> tract)</a:t>
            </a:r>
          </a:p>
          <a:p>
            <a:r>
              <a:rPr lang="ja-JP" altLang="en-US" dirty="0" smtClean="0"/>
              <a:t>ポリピリミジントラクト結合タンパク質</a:t>
            </a:r>
            <a:r>
              <a:rPr lang="en-US" altLang="ja-JP" dirty="0" smtClean="0"/>
              <a:t>(PTB)</a:t>
            </a:r>
            <a:r>
              <a:rPr lang="ja-JP" altLang="en-US" dirty="0" smtClean="0"/>
              <a:t>は真核生物のタンパク質であり、</a:t>
            </a:r>
            <a:r>
              <a:rPr lang="en-US" altLang="ja-JP" dirty="0" smtClean="0"/>
              <a:t>4</a:t>
            </a:r>
            <a:r>
              <a:rPr lang="ja-JP" altLang="en-US" dirty="0" smtClean="0"/>
              <a:t>つ の</a:t>
            </a:r>
            <a:r>
              <a:rPr lang="en-US" altLang="ja-JP" dirty="0" smtClean="0"/>
              <a:t>RNA</a:t>
            </a:r>
            <a:r>
              <a:rPr lang="ja-JP" altLang="en-US" dirty="0" smtClean="0"/>
              <a:t>結合領域</a:t>
            </a:r>
            <a:r>
              <a:rPr lang="en-US" altLang="ja-JP" dirty="0" smtClean="0"/>
              <a:t>(RBDs)</a:t>
            </a:r>
            <a:r>
              <a:rPr lang="ja-JP" altLang="en-US" dirty="0" smtClean="0"/>
              <a:t>を用いて</a:t>
            </a:r>
            <a:r>
              <a:rPr lang="en-US" altLang="ja-JP" dirty="0" smtClean="0"/>
              <a:t>UC</a:t>
            </a:r>
            <a:r>
              <a:rPr lang="ja-JP" altLang="en-US" dirty="0" smtClean="0"/>
              <a:t>に富む </a:t>
            </a:r>
            <a:r>
              <a:rPr lang="en-US" altLang="ja-JP" dirty="0" smtClean="0"/>
              <a:t>RNA</a:t>
            </a:r>
            <a:r>
              <a:rPr lang="ja-JP" altLang="en-US" dirty="0" smtClean="0"/>
              <a:t>基質に結合し、メッセンジャー</a:t>
            </a:r>
            <a:r>
              <a:rPr lang="en-US" altLang="ja-JP" dirty="0" smtClean="0"/>
              <a:t>RNA</a:t>
            </a:r>
            <a:r>
              <a:rPr lang="ja-JP" altLang="en-US" dirty="0" smtClean="0"/>
              <a:t>のス プライシングに重要な役割を果たしている。</a:t>
            </a:r>
            <a:endParaRPr lang="en-US" dirty="0"/>
          </a:p>
        </p:txBody>
      </p:sp>
      <p:sp>
        <p:nvSpPr>
          <p:cNvPr id="4" name="Slide Number Placeholder 3"/>
          <p:cNvSpPr>
            <a:spLocks noGrp="1"/>
          </p:cNvSpPr>
          <p:nvPr>
            <p:ph type="sldNum" sz="quarter" idx="10"/>
          </p:nvPr>
        </p:nvSpPr>
        <p:spPr/>
        <p:txBody>
          <a:bodyPr/>
          <a:lstStyle/>
          <a:p>
            <a:fld id="{091ACD85-E05C-45A9-89C0-CFD61676814F}" type="slidenum">
              <a:rPr lang="en-US" smtClean="0"/>
              <a:pPr/>
              <a:t>66</a:t>
            </a:fld>
            <a:endParaRPr lang="en-US"/>
          </a:p>
        </p:txBody>
      </p:sp>
    </p:spTree>
    <p:extLst>
      <p:ext uri="{BB962C8B-B14F-4D97-AF65-F5344CB8AC3E}">
        <p14:creationId xmlns:p14="http://schemas.microsoft.com/office/powerpoint/2010/main" val="28292983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96FD81-1FFC-4989-A107-E926A5919C4B}" type="slidenum">
              <a:rPr lang="en-US"/>
              <a:pPr/>
              <a:t>67</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66061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F764E5-CEE0-4512-A0AF-516EDEF3F215}" type="slidenum">
              <a:rPr lang="en-US"/>
              <a:pPr/>
              <a:t>7</a:t>
            </a:fld>
            <a:endParaRPr lang="en-US"/>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287595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4C4AFB-3149-4CC1-93D4-FAA9D0CEB6D1}" type="slidenum">
              <a:rPr lang="en-US"/>
              <a:pPr/>
              <a:t>68</a:t>
            </a:fld>
            <a:endParaRPr lang="en-US"/>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Serine proteases</a:t>
            </a:r>
            <a:r>
              <a:rPr lang="en-US" dirty="0" smtClean="0"/>
              <a:t> (or </a:t>
            </a:r>
            <a:r>
              <a:rPr lang="en-US" b="1" dirty="0" smtClean="0"/>
              <a:t>serine </a:t>
            </a:r>
            <a:r>
              <a:rPr lang="en-US" b="1" dirty="0" err="1" smtClean="0"/>
              <a:t>endopeptidases</a:t>
            </a:r>
            <a:r>
              <a:rPr lang="en-US" dirty="0" smtClean="0"/>
              <a:t>) are </a:t>
            </a:r>
            <a:r>
              <a:rPr lang="en-US" dirty="0" smtClean="0">
                <a:hlinkClick r:id="rId3" tooltip="Enzyme"/>
              </a:rPr>
              <a:t>enzymes</a:t>
            </a:r>
            <a:r>
              <a:rPr lang="en-US" dirty="0" smtClean="0"/>
              <a:t> that cleave </a:t>
            </a:r>
            <a:r>
              <a:rPr lang="en-US" dirty="0" smtClean="0">
                <a:hlinkClick r:id="rId4" tooltip="Peptide bond"/>
              </a:rPr>
              <a:t>peptide bonds</a:t>
            </a:r>
            <a:r>
              <a:rPr lang="en-US" dirty="0" smtClean="0"/>
              <a:t> in </a:t>
            </a:r>
            <a:r>
              <a:rPr lang="en-US" dirty="0" smtClean="0">
                <a:hlinkClick r:id="rId5" tooltip="Protein"/>
              </a:rPr>
              <a:t>proteins</a:t>
            </a:r>
            <a:r>
              <a:rPr lang="en-US" dirty="0" smtClean="0"/>
              <a:t>, in which </a:t>
            </a:r>
            <a:r>
              <a:rPr lang="en-US" dirty="0" smtClean="0">
                <a:hlinkClick r:id="rId6" tooltip="Serine"/>
              </a:rPr>
              <a:t>serine</a:t>
            </a:r>
            <a:r>
              <a:rPr lang="en-US" dirty="0" smtClean="0"/>
              <a:t> serves as the </a:t>
            </a:r>
            <a:r>
              <a:rPr lang="en-US" dirty="0" smtClean="0">
                <a:hlinkClick r:id="rId7" tooltip="Nucleophilic"/>
              </a:rPr>
              <a:t>nucleophilic</a:t>
            </a:r>
            <a:r>
              <a:rPr lang="en-US" dirty="0" smtClean="0"/>
              <a:t> </a:t>
            </a:r>
            <a:r>
              <a:rPr lang="en-US" dirty="0" smtClean="0">
                <a:hlinkClick r:id="rId8" tooltip="Amino acid"/>
              </a:rPr>
              <a:t>amino acid</a:t>
            </a:r>
            <a:r>
              <a:rPr lang="en-US" dirty="0" smtClean="0"/>
              <a:t> at the (enzyme's) </a:t>
            </a:r>
            <a:r>
              <a:rPr lang="en-US" dirty="0" smtClean="0">
                <a:hlinkClick r:id="rId9" tooltip="Active site"/>
              </a:rPr>
              <a:t>active site</a:t>
            </a:r>
            <a:r>
              <a:rPr lang="en-US" dirty="0" smtClean="0"/>
              <a:t>.</a:t>
            </a:r>
            <a:r>
              <a:rPr lang="en-US" baseline="30000" dirty="0" smtClean="0">
                <a:hlinkClick r:id="rId10"/>
              </a:rPr>
              <a:t>[1]</a:t>
            </a:r>
            <a:r>
              <a:rPr lang="en-US" dirty="0" smtClean="0"/>
              <a:t> They are found ubiquitously in both </a:t>
            </a:r>
            <a:r>
              <a:rPr lang="en-US" dirty="0" smtClean="0">
                <a:hlinkClick r:id="rId11" tooltip="Eukaryotes"/>
              </a:rPr>
              <a:t>eukaryotes</a:t>
            </a:r>
            <a:r>
              <a:rPr lang="en-US" dirty="0" smtClean="0"/>
              <a:t> and </a:t>
            </a:r>
            <a:r>
              <a:rPr lang="en-US" dirty="0" smtClean="0">
                <a:hlinkClick r:id="rId12" tooltip="Prokaryotes"/>
              </a:rPr>
              <a:t>prokaryotes</a:t>
            </a:r>
            <a:r>
              <a:rPr lang="en-US" dirty="0" smtClean="0"/>
              <a:t>. Serine proteases fall into two broad categories based on their structure: </a:t>
            </a:r>
            <a:r>
              <a:rPr lang="en-US" dirty="0" smtClean="0">
                <a:hlinkClick r:id="rId13" tooltip="Chymotrypsin"/>
              </a:rPr>
              <a:t>chymotrypsin</a:t>
            </a:r>
            <a:r>
              <a:rPr lang="en-US" dirty="0" smtClean="0"/>
              <a:t>-like (trypsin-like) or </a:t>
            </a:r>
            <a:r>
              <a:rPr lang="en-US" dirty="0" err="1" smtClean="0">
                <a:hlinkClick r:id="rId14" tooltip="Subtilisin"/>
              </a:rPr>
              <a:t>subtilisin</a:t>
            </a:r>
            <a:r>
              <a:rPr lang="en-US" dirty="0" smtClean="0"/>
              <a:t>-like.</a:t>
            </a:r>
            <a:r>
              <a:rPr lang="en-US" baseline="30000" dirty="0" smtClean="0">
                <a:hlinkClick r:id="rId15"/>
              </a:rPr>
              <a:t>[2]</a:t>
            </a:r>
            <a:r>
              <a:rPr lang="en-US" dirty="0" smtClean="0"/>
              <a:t> In humans, they are responsible for </a:t>
            </a:r>
            <a:r>
              <a:rPr lang="en-US" dirty="0" err="1" smtClean="0"/>
              <a:t>co-ordinating</a:t>
            </a:r>
            <a:r>
              <a:rPr lang="en-US" dirty="0" smtClean="0"/>
              <a:t> various physiological functions, including digestion, immune response, blood coagulation and reproduction.</a:t>
            </a:r>
            <a:r>
              <a:rPr lang="en-US" baseline="30000" dirty="0" smtClean="0">
                <a:hlinkClick r:id="rId10"/>
              </a:rPr>
              <a:t>[1]</a:t>
            </a:r>
            <a:endParaRPr lang="en-US" dirty="0" smtClean="0"/>
          </a:p>
          <a:p>
            <a:endParaRPr lang="en-US" dirty="0" smtClean="0"/>
          </a:p>
          <a:p>
            <a:r>
              <a:rPr lang="en-US" b="1" dirty="0" smtClean="0"/>
              <a:t>Signal peptidases</a:t>
            </a:r>
            <a:r>
              <a:rPr lang="en-US" dirty="0" smtClean="0"/>
              <a:t> are </a:t>
            </a:r>
            <a:r>
              <a:rPr lang="en-US" dirty="0" smtClean="0">
                <a:hlinkClick r:id="rId3" tooltip="Enzyme"/>
              </a:rPr>
              <a:t>enzymes</a:t>
            </a:r>
            <a:r>
              <a:rPr lang="en-US" dirty="0" smtClean="0"/>
              <a:t> that convert secretory and some membrane proteins to their mature forms by cleaving their </a:t>
            </a:r>
            <a:r>
              <a:rPr lang="en-US" dirty="0" smtClean="0">
                <a:hlinkClick r:id="rId16" tooltip="Signal peptide"/>
              </a:rPr>
              <a:t>signal peptides</a:t>
            </a:r>
            <a:r>
              <a:rPr lang="en-US" dirty="0" smtClean="0"/>
              <a:t> from their </a:t>
            </a:r>
            <a:r>
              <a:rPr lang="en-US" dirty="0" smtClean="0">
                <a:hlinkClick r:id="rId17" tooltip="N-terminus"/>
              </a:rPr>
              <a:t>N-terminals</a:t>
            </a:r>
            <a:r>
              <a:rPr lang="en-US" dirty="0" smtClean="0"/>
              <a:t>.</a:t>
            </a:r>
          </a:p>
          <a:p>
            <a:endParaRPr lang="en-US" dirty="0" smtClean="0"/>
          </a:p>
          <a:p>
            <a:r>
              <a:rPr lang="en-US" dirty="0" smtClean="0"/>
              <a:t>In molecular biology, the </a:t>
            </a:r>
            <a:r>
              <a:rPr lang="en-US" b="1" dirty="0" smtClean="0"/>
              <a:t>Signal Peptide Peptidase</a:t>
            </a:r>
            <a:r>
              <a:rPr lang="en-US" dirty="0" smtClean="0"/>
              <a:t> (SPP) is a type of protein that specifically cleaves parts of other proteins. It is an </a:t>
            </a:r>
            <a:r>
              <a:rPr lang="en-US" dirty="0" smtClean="0">
                <a:hlinkClick r:id="rId18" tooltip="Intramembrane protease"/>
              </a:rPr>
              <a:t>intramembrane</a:t>
            </a:r>
            <a:r>
              <a:rPr lang="en-US" dirty="0" smtClean="0"/>
              <a:t> </a:t>
            </a:r>
            <a:r>
              <a:rPr lang="en-US" dirty="0" smtClean="0">
                <a:hlinkClick r:id="rId19" tooltip="Aspartyl protease"/>
              </a:rPr>
              <a:t>aspartyl protease</a:t>
            </a:r>
            <a:r>
              <a:rPr lang="en-US" dirty="0" smtClean="0"/>
              <a:t> with the conserved active site </a:t>
            </a:r>
            <a:r>
              <a:rPr lang="en-US" dirty="0" smtClean="0">
                <a:hlinkClick r:id="rId20" tooltip="Sequence motif"/>
              </a:rPr>
              <a:t>motifs</a:t>
            </a:r>
            <a:r>
              <a:rPr lang="en-US" dirty="0" smtClean="0"/>
              <a:t> 'YD' and '</a:t>
            </a:r>
            <a:r>
              <a:rPr lang="en-US" dirty="0" err="1" smtClean="0"/>
              <a:t>GxGD</a:t>
            </a:r>
            <a:r>
              <a:rPr lang="en-US" dirty="0" smtClean="0"/>
              <a:t>' in adjacent </a:t>
            </a:r>
            <a:r>
              <a:rPr lang="en-US" dirty="0" smtClean="0">
                <a:hlinkClick r:id="rId21" tooltip="Transmembrane domain"/>
              </a:rPr>
              <a:t>transmembrane domains</a:t>
            </a:r>
            <a:r>
              <a:rPr lang="en-US" dirty="0" smtClean="0"/>
              <a:t> (TMDs). Its sequences is highly conserved in different vertebrate species. SPP </a:t>
            </a:r>
            <a:r>
              <a:rPr lang="en-US" dirty="0" smtClean="0">
                <a:hlinkClick r:id="rId22" tooltip="Bond cleavage"/>
              </a:rPr>
              <a:t>cleaves</a:t>
            </a:r>
            <a:r>
              <a:rPr lang="en-US" dirty="0" smtClean="0"/>
              <a:t> remnant </a:t>
            </a:r>
            <a:r>
              <a:rPr lang="en-US" dirty="0" smtClean="0">
                <a:hlinkClick r:id="rId16" tooltip="Signal peptide"/>
              </a:rPr>
              <a:t>signal peptides</a:t>
            </a:r>
            <a:r>
              <a:rPr lang="en-US" dirty="0" smtClean="0"/>
              <a:t> left behind in membrane by the action of </a:t>
            </a:r>
            <a:r>
              <a:rPr lang="en-US" dirty="0" smtClean="0">
                <a:hlinkClick r:id="rId23" tooltip="Signal peptidase"/>
              </a:rPr>
              <a:t>signal peptidase</a:t>
            </a:r>
            <a:r>
              <a:rPr lang="en-US" baseline="30000" dirty="0" smtClean="0">
                <a:hlinkClick r:id="rId24"/>
              </a:rPr>
              <a:t>[1]</a:t>
            </a:r>
            <a:r>
              <a:rPr lang="en-US" dirty="0" smtClean="0"/>
              <a:t> and also plays key roles in </a:t>
            </a:r>
            <a:r>
              <a:rPr lang="en-US" dirty="0" smtClean="0">
                <a:hlinkClick r:id="rId25" tooltip="Immune system"/>
              </a:rPr>
              <a:t>immune</a:t>
            </a:r>
            <a:r>
              <a:rPr lang="en-US" dirty="0" smtClean="0"/>
              <a:t> surveillance and the maturation of certain </a:t>
            </a:r>
            <a:r>
              <a:rPr lang="en-US" dirty="0" smtClean="0">
                <a:hlinkClick r:id="rId26" tooltip="Viral protein"/>
              </a:rPr>
              <a:t>viral proteins</a:t>
            </a:r>
            <a:r>
              <a:rPr lang="en-US" dirty="0" smtClean="0"/>
              <a:t> .</a:t>
            </a:r>
            <a:r>
              <a:rPr lang="en-US" baseline="30000" dirty="0" smtClean="0">
                <a:hlinkClick r:id="rId27"/>
              </a:rPr>
              <a:t>[2]</a:t>
            </a:r>
            <a:r>
              <a:rPr lang="en-US" dirty="0" smtClean="0"/>
              <a:t> Physiologically SPP processes signal peptides of classical </a:t>
            </a:r>
            <a:r>
              <a:rPr lang="en-US" dirty="0" smtClean="0">
                <a:hlinkClick r:id="rId28" tooltip="MHC class I"/>
              </a:rPr>
              <a:t>MHC class I</a:t>
            </a:r>
            <a:r>
              <a:rPr lang="en-US" dirty="0" smtClean="0"/>
              <a:t> </a:t>
            </a:r>
            <a:r>
              <a:rPr lang="en-US" dirty="0" err="1" smtClean="0"/>
              <a:t>preproteins</a:t>
            </a:r>
            <a:r>
              <a:rPr lang="en-US" dirty="0" smtClean="0"/>
              <a:t>. A nine amino acid-long cleavage fragment is then presented on </a:t>
            </a:r>
            <a:r>
              <a:rPr lang="en-US" dirty="0" smtClean="0">
                <a:hlinkClick r:id="rId29" tooltip="HLA-E"/>
              </a:rPr>
              <a:t>HLA-E</a:t>
            </a:r>
            <a:r>
              <a:rPr lang="en-US" dirty="0" smtClean="0"/>
              <a:t> receptors and modulates the activity of </a:t>
            </a:r>
            <a:r>
              <a:rPr lang="en-US" dirty="0" smtClean="0">
                <a:hlinkClick r:id="rId30" tooltip="Natural killer cells"/>
              </a:rPr>
              <a:t>natural killer cells</a:t>
            </a:r>
            <a:r>
              <a:rPr lang="en-US" dirty="0" smtClean="0"/>
              <a:t>.</a:t>
            </a:r>
            <a:r>
              <a:rPr lang="en-US" baseline="30000" dirty="0" smtClean="0">
                <a:hlinkClick r:id="rId31"/>
              </a:rPr>
              <a:t>[3]</a:t>
            </a:r>
            <a:endParaRPr lang="en-US" dirty="0" smtClean="0"/>
          </a:p>
          <a:p>
            <a:r>
              <a:rPr lang="en-US" dirty="0" smtClean="0"/>
              <a:t>SPP also plays a pathophysiological role; it cleaves the structural </a:t>
            </a:r>
            <a:r>
              <a:rPr lang="en-US" dirty="0" err="1" smtClean="0"/>
              <a:t>nucleocapsid</a:t>
            </a:r>
            <a:r>
              <a:rPr lang="en-US" dirty="0" smtClean="0"/>
              <a:t> protein (also known as core protein) of the </a:t>
            </a:r>
            <a:r>
              <a:rPr lang="en-US" dirty="0" smtClean="0">
                <a:hlinkClick r:id="rId32" tooltip="Hepatitis C"/>
              </a:rPr>
              <a:t>Hepatitis C</a:t>
            </a:r>
            <a:r>
              <a:rPr lang="en-US" dirty="0" smtClean="0"/>
              <a:t> virus and thus influences viral reproduction rate.</a:t>
            </a:r>
            <a:r>
              <a:rPr lang="en-US" baseline="30000" dirty="0" smtClean="0">
                <a:hlinkClick r:id="rId33"/>
              </a:rPr>
              <a:t>[4]</a:t>
            </a:r>
            <a:endParaRPr lang="en-US" dirty="0" smtClean="0"/>
          </a:p>
          <a:p>
            <a:endParaRPr lang="en-US" dirty="0"/>
          </a:p>
        </p:txBody>
      </p:sp>
    </p:spTree>
    <p:extLst>
      <p:ext uri="{BB962C8B-B14F-4D97-AF65-F5344CB8AC3E}">
        <p14:creationId xmlns:p14="http://schemas.microsoft.com/office/powerpoint/2010/main" val="31318599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ADCA2F-2449-407E-AE67-F6F355BF2D53}" type="slidenum">
              <a:rPr lang="en-US"/>
              <a:pPr/>
              <a:t>70</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824670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62942E-5859-4849-AF88-9EDDB61C3267}" type="slidenum">
              <a:rPr lang="en-US"/>
              <a:pPr/>
              <a:t>72</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r>
              <a:rPr lang="en-US" dirty="0" smtClean="0"/>
              <a:t>Border disease (Britain) or hairy shaker disease (Australia and New Zealand) is a congenital disorder of lambs characterized by low birth weight and viability, poor conformation, tremor, and an excessively hairy birth coat in normally smooth-coated breeds. Kids may also be affected, and a similar condition occasionally occurs in calves. The disease has been recognized in most sheep-rearing areas of the world, including the western USA.</a:t>
            </a:r>
            <a:endParaRPr lang="en-US" dirty="0"/>
          </a:p>
        </p:txBody>
      </p:sp>
    </p:spTree>
    <p:extLst>
      <p:ext uri="{BB962C8B-B14F-4D97-AF65-F5344CB8AC3E}">
        <p14:creationId xmlns:p14="http://schemas.microsoft.com/office/powerpoint/2010/main" val="3668614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Nat Rev Micro (2011) 9: 617-626.</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67CF9F70-AA8E-4B97-B6F2-9896B390A334}" type="slidenum">
              <a:rPr lang="en-US" altLang="en-US" smtClean="0">
                <a:latin typeface="Arial" panose="020B0604020202020204" pitchFamily="34" charset="0"/>
              </a:rPr>
              <a:pPr/>
              <a:t>74</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530851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C36A69-4ACC-4CC1-A474-56BA797E58FA}" type="slidenum">
              <a:rPr lang="en-US"/>
              <a:pPr/>
              <a:t>76</a:t>
            </a:fld>
            <a:endParaRPr lang="en-US"/>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574895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ADCA2F-2449-407E-AE67-F6F355BF2D53}" type="slidenum">
              <a:rPr lang="en-US"/>
              <a:pPr/>
              <a:t>79</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48930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6444EB-C4D4-4CA6-AA9E-7A79F318FAA8}" type="slidenum">
              <a:rPr lang="en-US"/>
              <a:pPr/>
              <a:t>93</a:t>
            </a:fld>
            <a:endParaRPr lang="en-US"/>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953901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C33102-ED25-40D0-8EC2-410E2821A1B7}" type="slidenum">
              <a:rPr lang="en-US"/>
              <a:pPr/>
              <a:t>94</a:t>
            </a:fld>
            <a:endParaRPr lang="en-US"/>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898355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489469-D29A-4FEA-AA23-4212E2C5C0B2}" type="slidenum">
              <a:rPr lang="en-US"/>
              <a:pPr/>
              <a:t>95</a:t>
            </a:fld>
            <a:endParaRPr 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658784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B825E8-A051-4DC6-9DDF-115A8520F5AE}" type="slidenum">
              <a:rPr lang="en-US"/>
              <a:pPr/>
              <a:t>96</a:t>
            </a:fld>
            <a:endParaRPr 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32556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04B13-E5EB-45F8-BD20-B54A4515A079}" type="slidenum">
              <a:rPr lang="en-US"/>
              <a:pPr/>
              <a:t>9</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605275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9698F9-5788-40CD-BD11-B34E7034D45C}" type="slidenum">
              <a:rPr lang="en-US"/>
              <a:pPr/>
              <a:t>98</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161641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2C0B27-3495-4C08-B118-264D7C4477D8}" type="slidenum">
              <a:rPr lang="en-US"/>
              <a:pPr/>
              <a:t>99</a:t>
            </a:fld>
            <a:endParaRPr 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455593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514938-5322-42F1-B5AD-0E7D9812C846}" type="slidenum">
              <a:rPr lang="en-US"/>
              <a:pPr/>
              <a:t>100</a:t>
            </a:fld>
            <a:endParaRPr 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36990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DB5707-8557-4377-9511-0A33D262254D}" type="slidenum">
              <a:rPr lang="en-US"/>
              <a:pPr/>
              <a:t>10</a:t>
            </a:fld>
            <a:endParaRPr lang="en-US"/>
          </a:p>
        </p:txBody>
      </p:sp>
      <p:sp>
        <p:nvSpPr>
          <p:cNvPr id="582658" name="Rectangle 2"/>
          <p:cNvSpPr>
            <a:spLocks noGrp="1" noRot="1" noChangeAspect="1" noChangeArrowheads="1" noTextEdit="1"/>
          </p:cNvSpPr>
          <p:nvPr>
            <p:ph type="sldImg"/>
          </p:nvPr>
        </p:nvSpPr>
        <p:spPr>
          <a:ln/>
        </p:spPr>
      </p:sp>
      <p:sp>
        <p:nvSpPr>
          <p:cNvPr id="582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9011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Haiti</a:t>
            </a:r>
            <a:r>
              <a:rPr lang="en-US" dirty="0" smtClean="0">
                <a:effectLst/>
              </a:rPr>
              <a:t>/ˈ</a:t>
            </a:r>
            <a:r>
              <a:rPr lang="en-US" dirty="0" err="1" smtClean="0">
                <a:effectLst/>
              </a:rPr>
              <a:t>heɪ</a:t>
            </a:r>
            <a:r>
              <a:rPr lang="en-US" dirty="0" smtClean="0">
                <a:effectLst/>
              </a:rPr>
              <a:t> </a:t>
            </a:r>
            <a:r>
              <a:rPr lang="en-US" dirty="0" err="1" smtClean="0">
                <a:effectLst/>
              </a:rPr>
              <a:t>ti</a:t>
            </a:r>
            <a:r>
              <a:rPr lang="en-US" dirty="0" smtClean="0">
                <a:effectLst/>
              </a:rPr>
              <a:t>/ </a:t>
            </a:r>
            <a:endParaRPr lang="en-US" dirty="0" smtClean="0"/>
          </a:p>
          <a:p>
            <a:r>
              <a:rPr lang="en-US" dirty="0" smtClean="0"/>
              <a:t>1. Formerly </a:t>
            </a:r>
            <a:r>
              <a:rPr lang="en-US" dirty="0" err="1" smtClean="0">
                <a:hlinkClick r:id="rId3"/>
              </a:rPr>
              <a:t>Hayti</a:t>
            </a:r>
            <a:r>
              <a:rPr lang="en-US" dirty="0" smtClean="0"/>
              <a:t>. a republic in the West Indies occupying the W part of the island of Hispaniola. 10,714 sq. mi. (27,750 sq. km). Capital: Port-au-Prince. </a:t>
            </a:r>
          </a:p>
          <a:p>
            <a:r>
              <a:rPr lang="ja-JP" altLang="en-US" b="1" dirty="0" smtClean="0"/>
              <a:t>シャルル・ヴィクトール・エマニュエル・ルクレール</a:t>
            </a:r>
            <a:r>
              <a:rPr lang="ja-JP" altLang="en-US" dirty="0" smtClean="0"/>
              <a:t>（</a:t>
            </a:r>
            <a:r>
              <a:rPr lang="en-US" altLang="ja-JP" dirty="0" smtClean="0"/>
              <a:t>Charles Victor Emmanuel Leclerc, </a:t>
            </a:r>
            <a:r>
              <a:rPr lang="en-US" altLang="ja-JP" dirty="0" smtClean="0">
                <a:hlinkClick r:id="rId4" tooltip="1772年"/>
              </a:rPr>
              <a:t>1772</a:t>
            </a:r>
            <a:r>
              <a:rPr lang="ja-JP" altLang="en-US" dirty="0" smtClean="0">
                <a:hlinkClick r:id="rId4" tooltip="1772年"/>
              </a:rPr>
              <a:t>年</a:t>
            </a:r>
            <a:r>
              <a:rPr lang="en-US" altLang="ja-JP" dirty="0" smtClean="0">
                <a:hlinkClick r:id="rId5" tooltip="3月17日"/>
              </a:rPr>
              <a:t>3</a:t>
            </a:r>
            <a:r>
              <a:rPr lang="ja-JP" altLang="en-US" dirty="0" smtClean="0">
                <a:hlinkClick r:id="rId5" tooltip="3月17日"/>
              </a:rPr>
              <a:t>月</a:t>
            </a:r>
            <a:r>
              <a:rPr lang="en-US" altLang="ja-JP" dirty="0" smtClean="0">
                <a:hlinkClick r:id="rId5" tooltip="3月17日"/>
              </a:rPr>
              <a:t>17</a:t>
            </a:r>
            <a:r>
              <a:rPr lang="ja-JP" altLang="en-US" dirty="0" smtClean="0">
                <a:hlinkClick r:id="rId5" tooltip="3月17日"/>
              </a:rPr>
              <a:t>日</a:t>
            </a:r>
            <a:r>
              <a:rPr lang="ja-JP" altLang="en-US" dirty="0" smtClean="0"/>
              <a:t> </a:t>
            </a:r>
            <a:r>
              <a:rPr lang="en-US" altLang="ja-JP" dirty="0" smtClean="0"/>
              <a:t>- </a:t>
            </a:r>
            <a:r>
              <a:rPr lang="en-US" altLang="ja-JP" dirty="0" smtClean="0">
                <a:hlinkClick r:id="rId6" tooltip="1802年"/>
              </a:rPr>
              <a:t>1802</a:t>
            </a:r>
            <a:r>
              <a:rPr lang="ja-JP" altLang="en-US" dirty="0" smtClean="0">
                <a:hlinkClick r:id="rId6" tooltip="1802年"/>
              </a:rPr>
              <a:t>年</a:t>
            </a:r>
            <a:r>
              <a:rPr lang="en-US" altLang="ja-JP" dirty="0" smtClean="0">
                <a:hlinkClick r:id="rId7" tooltip="11月2日"/>
              </a:rPr>
              <a:t>11</a:t>
            </a:r>
            <a:r>
              <a:rPr lang="ja-JP" altLang="en-US" dirty="0" smtClean="0">
                <a:hlinkClick r:id="rId7" tooltip="11月2日"/>
              </a:rPr>
              <a:t>月</a:t>
            </a:r>
            <a:r>
              <a:rPr lang="en-US" altLang="ja-JP" dirty="0" smtClean="0">
                <a:hlinkClick r:id="rId7" tooltip="11月2日"/>
              </a:rPr>
              <a:t>2</a:t>
            </a:r>
            <a:r>
              <a:rPr lang="ja-JP" altLang="en-US" dirty="0" smtClean="0">
                <a:hlinkClick r:id="rId7" tooltip="11月2日"/>
              </a:rPr>
              <a:t>日</a:t>
            </a:r>
            <a:r>
              <a:rPr lang="ja-JP" altLang="en-US" dirty="0" smtClean="0"/>
              <a:t>）は、</a:t>
            </a:r>
            <a:r>
              <a:rPr lang="ja-JP" altLang="en-US" dirty="0" smtClean="0">
                <a:hlinkClick r:id="rId8" tooltip="フランス革命戦争"/>
              </a:rPr>
              <a:t>フランス革命戦争</a:t>
            </a:r>
            <a:r>
              <a:rPr lang="ja-JP" altLang="en-US" dirty="0" smtClean="0"/>
              <a:t>・</a:t>
            </a:r>
            <a:r>
              <a:rPr lang="ja-JP" altLang="en-US" dirty="0" smtClean="0">
                <a:hlinkClick r:id="rId9" tooltip="ナポレオン戦争"/>
              </a:rPr>
              <a:t>ナポレオン戦争</a:t>
            </a:r>
            <a:r>
              <a:rPr lang="ja-JP" altLang="en-US" dirty="0" smtClean="0"/>
              <a:t>期の軍人。</a:t>
            </a:r>
            <a:r>
              <a:rPr lang="ja-JP" altLang="en-US" dirty="0" smtClean="0">
                <a:hlinkClick r:id="rId10" tooltip="ナポレオン・ボナパルト"/>
              </a:rPr>
              <a:t>ナポレオン・ボナパルト</a:t>
            </a:r>
            <a:r>
              <a:rPr lang="ja-JP" altLang="en-US" dirty="0" smtClean="0"/>
              <a:t>の妹</a:t>
            </a:r>
            <a:r>
              <a:rPr lang="ja-JP" altLang="en-US" dirty="0" smtClean="0">
                <a:hlinkClick r:id="rId11" tooltip="ポーリーヌ・ボナパルト"/>
              </a:rPr>
              <a:t>ポーリーヌ</a:t>
            </a:r>
            <a:r>
              <a:rPr lang="ja-JP" altLang="en-US" dirty="0" smtClean="0"/>
              <a:t>の最初の夫。</a:t>
            </a:r>
            <a:endParaRPr lang="en-US" altLang="ja-JP" dirty="0" smtClean="0"/>
          </a:p>
          <a:p>
            <a:endParaRPr lang="en-US" dirty="0"/>
          </a:p>
        </p:txBody>
      </p:sp>
      <p:sp>
        <p:nvSpPr>
          <p:cNvPr id="4" name="Slide Number Placeholder 3"/>
          <p:cNvSpPr>
            <a:spLocks noGrp="1"/>
          </p:cNvSpPr>
          <p:nvPr>
            <p:ph type="sldNum" sz="quarter" idx="10"/>
          </p:nvPr>
        </p:nvSpPr>
        <p:spPr/>
        <p:txBody>
          <a:bodyPr/>
          <a:lstStyle/>
          <a:p>
            <a:fld id="{091ACD85-E05C-45A9-89C0-CFD61676814F}" type="slidenum">
              <a:rPr lang="en-US" smtClean="0"/>
              <a:pPr/>
              <a:t>12</a:t>
            </a:fld>
            <a:endParaRPr lang="en-US"/>
          </a:p>
        </p:txBody>
      </p:sp>
    </p:spTree>
    <p:extLst>
      <p:ext uri="{BB962C8B-B14F-4D97-AF65-F5344CB8AC3E}">
        <p14:creationId xmlns:p14="http://schemas.microsoft.com/office/powerpoint/2010/main" val="3303513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EDAC61-1F96-4EDF-A921-52D23C30AD0A}" type="slidenum">
              <a:rPr lang="en-US"/>
              <a:pPr/>
              <a:t>14</a:t>
            </a:fld>
            <a:endParaRPr lang="en-US"/>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09624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2DFCAC-5B97-47E1-B1FB-207896E45100}" type="slidenum">
              <a:rPr lang="en-US"/>
              <a:pPr/>
              <a:t>15</a:t>
            </a:fld>
            <a:endParaRPr lang="en-US"/>
          </a:p>
        </p:txBody>
      </p:sp>
      <p:sp>
        <p:nvSpPr>
          <p:cNvPr id="563202" name="Rectangle 2"/>
          <p:cNvSpPr>
            <a:spLocks noGrp="1" noRot="1" noChangeAspect="1" noChangeArrowheads="1" noTextEdit="1"/>
          </p:cNvSpPr>
          <p:nvPr>
            <p:ph type="sldImg"/>
          </p:nvPr>
        </p:nvSpPr>
        <p:spPr>
          <a:ln/>
        </p:spPr>
      </p:sp>
      <p:sp>
        <p:nvSpPr>
          <p:cNvPr id="563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37067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3789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grpSp>
        <p:nvGrpSpPr>
          <p:cNvPr id="37892" name="Group 4"/>
          <p:cNvGrpSpPr>
            <a:grpSpLocks/>
          </p:cNvGrpSpPr>
          <p:nvPr/>
        </p:nvGrpSpPr>
        <p:grpSpPr bwMode="auto">
          <a:xfrm>
            <a:off x="177800" y="230188"/>
            <a:ext cx="203200" cy="6503987"/>
            <a:chOff x="112" y="145"/>
            <a:chExt cx="128" cy="4097"/>
          </a:xfrm>
        </p:grpSpPr>
        <p:sp>
          <p:nvSpPr>
            <p:cNvPr id="37893"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endParaRPr lang="en-US"/>
            </a:p>
          </p:txBody>
        </p:sp>
        <p:sp>
          <p:nvSpPr>
            <p:cNvPr id="37894"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endParaRPr lang="en-US" sz="2400"/>
            </a:p>
          </p:txBody>
        </p:sp>
      </p:grpSp>
      <p:grpSp>
        <p:nvGrpSpPr>
          <p:cNvPr id="37895" name="Group 7"/>
          <p:cNvGrpSpPr>
            <a:grpSpLocks/>
          </p:cNvGrpSpPr>
          <p:nvPr/>
        </p:nvGrpSpPr>
        <p:grpSpPr bwMode="auto">
          <a:xfrm>
            <a:off x="8793163" y="220663"/>
            <a:ext cx="198437" cy="6408737"/>
            <a:chOff x="5539" y="139"/>
            <a:chExt cx="125" cy="4037"/>
          </a:xfrm>
        </p:grpSpPr>
        <p:sp>
          <p:nvSpPr>
            <p:cNvPr id="37896"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endParaRPr lang="en-US"/>
            </a:p>
          </p:txBody>
        </p:sp>
        <p:sp>
          <p:nvSpPr>
            <p:cNvPr id="37897"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endParaRPr lang="en-US"/>
            </a:p>
          </p:txBody>
        </p:sp>
      </p:grpSp>
      <p:grpSp>
        <p:nvGrpSpPr>
          <p:cNvPr id="37898" name="Group 10"/>
          <p:cNvGrpSpPr>
            <a:grpSpLocks/>
          </p:cNvGrpSpPr>
          <p:nvPr/>
        </p:nvGrpSpPr>
        <p:grpSpPr bwMode="auto">
          <a:xfrm>
            <a:off x="412750" y="6477000"/>
            <a:ext cx="8686800" cy="228600"/>
            <a:chOff x="260" y="4080"/>
            <a:chExt cx="5472" cy="144"/>
          </a:xfrm>
        </p:grpSpPr>
        <p:sp>
          <p:nvSpPr>
            <p:cNvPr id="37899"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endParaRPr lang="en-US"/>
            </a:p>
          </p:txBody>
        </p:sp>
        <p:sp>
          <p:nvSpPr>
            <p:cNvPr id="37900"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endParaRPr lang="en-US"/>
            </a:p>
          </p:txBody>
        </p:sp>
      </p:grpSp>
      <p:grpSp>
        <p:nvGrpSpPr>
          <p:cNvPr id="37901" name="Group 13"/>
          <p:cNvGrpSpPr>
            <a:grpSpLocks/>
          </p:cNvGrpSpPr>
          <p:nvPr/>
        </p:nvGrpSpPr>
        <p:grpSpPr bwMode="auto">
          <a:xfrm>
            <a:off x="76200" y="176213"/>
            <a:ext cx="8745538" cy="161925"/>
            <a:chOff x="48" y="111"/>
            <a:chExt cx="5509" cy="102"/>
          </a:xfrm>
        </p:grpSpPr>
        <p:sp>
          <p:nvSpPr>
            <p:cNvPr id="37902"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endParaRPr lang="en-US"/>
            </a:p>
          </p:txBody>
        </p:sp>
        <p:sp>
          <p:nvSpPr>
            <p:cNvPr id="37903" name="Rectangle 15"/>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endParaRPr lang="en-US"/>
            </a:p>
          </p:txBody>
        </p:sp>
      </p:grpSp>
      <p:sp>
        <p:nvSpPr>
          <p:cNvPr id="37904" name="Rectangle 16"/>
          <p:cNvSpPr>
            <a:spLocks noGrp="1" noChangeArrowheads="1"/>
          </p:cNvSpPr>
          <p:nvPr>
            <p:ph type="dt" sz="half" idx="2"/>
          </p:nvPr>
        </p:nvSpPr>
        <p:spPr/>
        <p:txBody>
          <a:bodyPr/>
          <a:lstStyle>
            <a:lvl1pPr>
              <a:defRPr/>
            </a:lvl1pPr>
          </a:lstStyle>
          <a:p>
            <a:endParaRPr lang="en-US"/>
          </a:p>
        </p:txBody>
      </p:sp>
      <p:sp>
        <p:nvSpPr>
          <p:cNvPr id="37905" name="Rectangle 17"/>
          <p:cNvSpPr>
            <a:spLocks noGrp="1" noChangeArrowheads="1"/>
          </p:cNvSpPr>
          <p:nvPr>
            <p:ph type="ftr" sz="quarter" idx="3"/>
          </p:nvPr>
        </p:nvSpPr>
        <p:spPr/>
        <p:txBody>
          <a:bodyPr/>
          <a:lstStyle>
            <a:lvl1pPr>
              <a:defRPr/>
            </a:lvl1pPr>
          </a:lstStyle>
          <a:p>
            <a:endParaRPr lang="en-US"/>
          </a:p>
        </p:txBody>
      </p:sp>
      <p:sp>
        <p:nvSpPr>
          <p:cNvPr id="37906" name="Rectangle 18"/>
          <p:cNvSpPr>
            <a:spLocks noGrp="1" noChangeArrowheads="1"/>
          </p:cNvSpPr>
          <p:nvPr>
            <p:ph type="sldNum" sz="quarter" idx="4"/>
          </p:nvPr>
        </p:nvSpPr>
        <p:spPr/>
        <p:txBody>
          <a:bodyPr/>
          <a:lstStyle>
            <a:lvl1pPr>
              <a:defRPr/>
            </a:lvl1pPr>
          </a:lstStyle>
          <a:p>
            <a:fld id="{92EB3FD7-DEDA-4CC5-919D-590429129F2E}" type="slidenum">
              <a:rPr lang="en-US"/>
              <a:pPr/>
              <a:t>‹#›</a:t>
            </a:fld>
            <a:endParaRPr lang="en-US"/>
          </a:p>
        </p:txBody>
      </p:sp>
    </p:spTree>
  </p:cSld>
  <p:clrMapOvr>
    <a:masterClrMapping/>
  </p:clrMapOvr>
  <p:timing>
    <p:tnLst>
      <p:par>
        <p:cTn id="1" dur="indefinite" restart="never" nodeType="tmRoot">
          <p:childTnLst>
            <p:seq concurrent="1" nextAc="seek">
              <p:cTn id="2" dur="indefinite">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stCondLst>
                                            <p:cond delay="0"/>
                                          </p:stCondLst>
                                        </p:cTn>
                                        <p:tgtEl>
                                          <p:spTgt spid="37892"/>
                                        </p:tgtEl>
                                        <p:attrNameLst>
                                          <p:attrName>ppt_x</p:attrName>
                                        </p:attrNameLst>
                                      </p:cBhvr>
                                      <p:tavLst>
                                        <p:tav tm="0">
                                          <p:val>
                                            <p:strVal val="#ppt_x"/>
                                          </p:val>
                                        </p:tav>
                                        <p:tav tm="100000">
                                          <p:val>
                                            <p:strVal val="#ppt_x"/>
                                          </p:val>
                                        </p:tav>
                                      </p:tavLst>
                                    </p:anim>
                                    <p:anim calcmode="lin" valueType="num">
                                      <p:cBhvr additive="base">
                                        <p:cTn id="8" dur="500" fill="hold">
                                          <p:stCondLst>
                                            <p:cond delay="0"/>
                                          </p:stCondLst>
                                        </p:cTn>
                                        <p:tgtEl>
                                          <p:spTgt spid="3789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7898"/>
                                        </p:tgtEl>
                                        <p:attrNameLst>
                                          <p:attrName>style.visibility</p:attrName>
                                        </p:attrNameLst>
                                      </p:cBhvr>
                                      <p:to>
                                        <p:strVal val="visible"/>
                                      </p:to>
                                    </p:set>
                                    <p:anim calcmode="lin" valueType="num">
                                      <p:cBhvr additive="base">
                                        <p:cTn id="12" dur="500" fill="hold">
                                          <p:stCondLst>
                                            <p:cond delay="0"/>
                                          </p:stCondLst>
                                        </p:cTn>
                                        <p:tgtEl>
                                          <p:spTgt spid="37898"/>
                                        </p:tgtEl>
                                        <p:attrNameLst>
                                          <p:attrName>ppt_x</p:attrName>
                                        </p:attrNameLst>
                                      </p:cBhvr>
                                      <p:tavLst>
                                        <p:tav tm="0">
                                          <p:val>
                                            <p:strVal val="0-#ppt_w/2"/>
                                          </p:val>
                                        </p:tav>
                                        <p:tav tm="100000">
                                          <p:val>
                                            <p:strVal val="#ppt_x"/>
                                          </p:val>
                                        </p:tav>
                                      </p:tavLst>
                                    </p:anim>
                                    <p:anim calcmode="lin" valueType="num">
                                      <p:cBhvr additive="base">
                                        <p:cTn id="13" dur="500" fill="hold">
                                          <p:stCondLst>
                                            <p:cond delay="0"/>
                                          </p:stCondLst>
                                        </p:cTn>
                                        <p:tgtEl>
                                          <p:spTgt spid="3789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7895"/>
                                        </p:tgtEl>
                                        <p:attrNameLst>
                                          <p:attrName>style.visibility</p:attrName>
                                        </p:attrNameLst>
                                      </p:cBhvr>
                                      <p:to>
                                        <p:strVal val="visible"/>
                                      </p:to>
                                    </p:set>
                                    <p:anim calcmode="lin" valueType="num">
                                      <p:cBhvr additive="base">
                                        <p:cTn id="17" dur="500" fill="hold">
                                          <p:stCondLst>
                                            <p:cond delay="0"/>
                                          </p:stCondLst>
                                        </p:cTn>
                                        <p:tgtEl>
                                          <p:spTgt spid="37895"/>
                                        </p:tgtEl>
                                        <p:attrNameLst>
                                          <p:attrName>ppt_x</p:attrName>
                                        </p:attrNameLst>
                                      </p:cBhvr>
                                      <p:tavLst>
                                        <p:tav tm="0">
                                          <p:val>
                                            <p:strVal val="#ppt_x"/>
                                          </p:val>
                                        </p:tav>
                                        <p:tav tm="100000">
                                          <p:val>
                                            <p:strVal val="#ppt_x"/>
                                          </p:val>
                                        </p:tav>
                                      </p:tavLst>
                                    </p:anim>
                                    <p:anim calcmode="lin" valueType="num">
                                      <p:cBhvr additive="base">
                                        <p:cTn id="18" dur="500" fill="hold">
                                          <p:stCondLst>
                                            <p:cond delay="0"/>
                                          </p:stCondLst>
                                        </p:cTn>
                                        <p:tgtEl>
                                          <p:spTgt spid="3789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37901"/>
                                        </p:tgtEl>
                                        <p:attrNameLst>
                                          <p:attrName>style.visibility</p:attrName>
                                        </p:attrNameLst>
                                      </p:cBhvr>
                                      <p:to>
                                        <p:strVal val="visible"/>
                                      </p:to>
                                    </p:set>
                                    <p:anim calcmode="lin" valueType="num">
                                      <p:cBhvr additive="base">
                                        <p:cTn id="22" dur="500" fill="hold">
                                          <p:stCondLst>
                                            <p:cond delay="0"/>
                                          </p:stCondLst>
                                        </p:cTn>
                                        <p:tgtEl>
                                          <p:spTgt spid="37901"/>
                                        </p:tgtEl>
                                        <p:attrNameLst>
                                          <p:attrName>ppt_x</p:attrName>
                                        </p:attrNameLst>
                                      </p:cBhvr>
                                      <p:tavLst>
                                        <p:tav tm="0">
                                          <p:val>
                                            <p:strVal val="1+#ppt_w/2"/>
                                          </p:val>
                                        </p:tav>
                                        <p:tav tm="100000">
                                          <p:val>
                                            <p:strVal val="#ppt_x"/>
                                          </p:val>
                                        </p:tav>
                                      </p:tavLst>
                                    </p:anim>
                                    <p:anim calcmode="lin" valueType="num">
                                      <p:cBhvr additive="base">
                                        <p:cTn id="23" dur="500" fill="hold">
                                          <p:stCondLst>
                                            <p:cond delay="0"/>
                                          </p:stCondLst>
                                        </p:cTn>
                                        <p:tgtEl>
                                          <p:spTgt spid="3790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7890">
                                            <p:bg/>
                                          </p:spTgt>
                                        </p:tgtEl>
                                        <p:attrNameLst>
                                          <p:attrName>style.visibility</p:attrName>
                                        </p:attrNameLst>
                                      </p:cBhvr>
                                      <p:to>
                                        <p:strVal val="visible"/>
                                      </p:to>
                                    </p:set>
                                    <p:animEffect transition="in" filter="dissolve">
                                      <p:cBhvr>
                                        <p:cTn id="28" dur="500">
                                          <p:stCondLst>
                                            <p:cond delay="0"/>
                                          </p:stCondLst>
                                        </p:cTn>
                                        <p:tgtEl>
                                          <p:spTgt spid="37890">
                                            <p:bg/>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7890">
                                            <p:txEl>
                                              <p:pRg st="0" end="0"/>
                                            </p:txEl>
                                          </p:spTgt>
                                        </p:tgtEl>
                                        <p:attrNameLst>
                                          <p:attrName>style.visibility</p:attrName>
                                        </p:attrNameLst>
                                      </p:cBhvr>
                                      <p:to>
                                        <p:strVal val="visible"/>
                                      </p:to>
                                    </p:set>
                                    <p:animEffect transition="in" filter="dissolve">
                                      <p:cBhvr>
                                        <p:cTn id="31" dur="500">
                                          <p:stCondLst>
                                            <p:cond delay="0"/>
                                          </p:stCondLst>
                                        </p:cTn>
                                        <p:tgtEl>
                                          <p:spTgt spid="37890">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7891">
                                            <p:txEl>
                                              <p:pRg st="0" end="0"/>
                                            </p:txEl>
                                          </p:spTgt>
                                        </p:tgtEl>
                                        <p:attrNameLst>
                                          <p:attrName>style.visibility</p:attrName>
                                        </p:attrNameLst>
                                      </p:cBhvr>
                                      <p:to>
                                        <p:strVal val="visible"/>
                                      </p:to>
                                    </p:set>
                                    <p:animEffect transition="in" filter="dissolve">
                                      <p:cBhvr>
                                        <p:cTn id="36" dur="500">
                                          <p:stCondLst>
                                            <p:cond delay="0"/>
                                          </p:stCondLst>
                                        </p:cTn>
                                        <p:tgtEl>
                                          <p:spTgt spid="378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allAtOnce" animBg="1"/>
      <p:bldP spid="37891" grpId="0" build="p">
        <p:tmplLst>
          <p:tmpl lvl="1">
            <p:tnLst>
              <p:par>
                <p:cTn presetID="9" presetClass="entr" presetSubtype="0" fill="hold" nodeType="clickEffect">
                  <p:stCondLst>
                    <p:cond delay="0"/>
                  </p:stCondLst>
                  <p:childTnLst>
                    <p:set>
                      <p:cBhvr>
                        <p:cTn dur="1" fill="hold">
                          <p:stCondLst>
                            <p:cond delay="0"/>
                          </p:stCondLst>
                        </p:cTn>
                        <p:tgtEl>
                          <p:spTgt spid="37891"/>
                        </p:tgtEl>
                        <p:attrNameLst>
                          <p:attrName>style.visibility</p:attrName>
                        </p:attrNameLst>
                      </p:cBhvr>
                      <p:to>
                        <p:strVal val="visible"/>
                      </p:to>
                    </p:set>
                    <p:animEffect transition="in" filter="dissolve">
                      <p:cBhvr>
                        <p:cTn dur="500">
                          <p:stCondLst>
                            <p:cond delay="0"/>
                          </p:stCondLst>
                        </p:cTn>
                        <p:tgtEl>
                          <p:spTgt spid="37891"/>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67B6CC5-D089-40BC-8EBD-54DEAE4ECFB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8B5C684-DCFA-415E-8509-F446AB5FA9FB}"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81000" y="381000"/>
            <a:ext cx="80772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381000" y="6015038"/>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015038"/>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858000" y="6015038"/>
            <a:ext cx="1905000" cy="457200"/>
          </a:xfrm>
        </p:spPr>
        <p:txBody>
          <a:bodyPr/>
          <a:lstStyle>
            <a:lvl1pPr>
              <a:defRPr/>
            </a:lvl1pPr>
          </a:lstStyle>
          <a:p>
            <a:fld id="{811D354C-6AD9-4190-9E3A-383535CB284B}"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0010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95400"/>
            <a:ext cx="3810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1000" y="6015038"/>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015038"/>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858000" y="6015038"/>
            <a:ext cx="1905000" cy="457200"/>
          </a:xfrm>
        </p:spPr>
        <p:txBody>
          <a:bodyPr/>
          <a:lstStyle>
            <a:lvl1pPr>
              <a:defRPr/>
            </a:lvl1pPr>
          </a:lstStyle>
          <a:p>
            <a:fld id="{581FA72C-2357-4BB4-9DB2-DB999D124BE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07D06E5-1B77-4144-ABE4-E94EBB176815}"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F75EBE7-A05E-468C-8996-6C0FCFF26371}"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C31194A-E1AD-4A1F-B5EF-72515B6FC9E1}"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6A7FE48-2504-4443-8B93-FF9F3555515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4BC1D90-FEE5-4EB5-AB4A-53EC07709EA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28F27EB-1676-4268-BA2F-34E47FB68994}"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8861A7E-392F-40A9-AFF3-933D08D84C6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9EDCAE-C075-4CF5-8A62-F25E163798A9}"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title"/>
          </p:nvPr>
        </p:nvSpPr>
        <p:spPr bwMode="auto">
          <a:xfrm>
            <a:off x="381000" y="381000"/>
            <a:ext cx="8001000" cy="83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36867" name="Rectangle 1027"/>
          <p:cNvSpPr>
            <a:spLocks noGrp="1" noChangeArrowheads="1"/>
          </p:cNvSpPr>
          <p:nvPr>
            <p:ph type="body" idx="1"/>
          </p:nvPr>
        </p:nvSpPr>
        <p:spPr bwMode="auto">
          <a:xfrm>
            <a:off x="685800" y="1295400"/>
            <a:ext cx="77724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1028"/>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bg2"/>
                </a:solidFill>
                <a:latin typeface="+mn-lt"/>
              </a:defRPr>
            </a:lvl1pPr>
          </a:lstStyle>
          <a:p>
            <a:endParaRPr lang="en-US"/>
          </a:p>
        </p:txBody>
      </p:sp>
      <p:sp>
        <p:nvSpPr>
          <p:cNvPr id="36869" name="Rectangle 1029"/>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bg2"/>
                </a:solidFill>
                <a:latin typeface="+mn-lt"/>
              </a:defRPr>
            </a:lvl1pPr>
          </a:lstStyle>
          <a:p>
            <a:endParaRPr lang="en-US"/>
          </a:p>
        </p:txBody>
      </p:sp>
      <p:sp>
        <p:nvSpPr>
          <p:cNvPr id="36870" name="Rectangle 1030"/>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2"/>
                </a:solidFill>
                <a:latin typeface="+mn-lt"/>
              </a:defRPr>
            </a:lvl1pPr>
          </a:lstStyle>
          <a:p>
            <a:fld id="{A1672439-F1E2-4218-805D-5B5952CE5D61}" type="slidenum">
              <a:rPr lang="en-US"/>
              <a:pPr/>
              <a:t>‹#›</a:t>
            </a:fld>
            <a:endParaRPr lang="en-US"/>
          </a:p>
        </p:txBody>
      </p:sp>
      <p:grpSp>
        <p:nvGrpSpPr>
          <p:cNvPr id="36871" name="Group 1031"/>
          <p:cNvGrpSpPr>
            <a:grpSpLocks/>
          </p:cNvGrpSpPr>
          <p:nvPr/>
        </p:nvGrpSpPr>
        <p:grpSpPr bwMode="auto">
          <a:xfrm>
            <a:off x="177800" y="230188"/>
            <a:ext cx="203200" cy="6503987"/>
            <a:chOff x="112" y="145"/>
            <a:chExt cx="128" cy="4097"/>
          </a:xfrm>
        </p:grpSpPr>
        <p:sp>
          <p:nvSpPr>
            <p:cNvPr id="36872" name="Rectangle 1032"/>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endParaRPr lang="en-US"/>
            </a:p>
          </p:txBody>
        </p:sp>
        <p:sp>
          <p:nvSpPr>
            <p:cNvPr id="36873" name="Rectangle 1033"/>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endParaRPr lang="en-US" sz="2400"/>
            </a:p>
          </p:txBody>
        </p:sp>
      </p:grpSp>
      <p:grpSp>
        <p:nvGrpSpPr>
          <p:cNvPr id="36874" name="Group 1034"/>
          <p:cNvGrpSpPr>
            <a:grpSpLocks/>
          </p:cNvGrpSpPr>
          <p:nvPr/>
        </p:nvGrpSpPr>
        <p:grpSpPr bwMode="auto">
          <a:xfrm>
            <a:off x="8793163" y="220663"/>
            <a:ext cx="198437" cy="6408737"/>
            <a:chOff x="5539" y="139"/>
            <a:chExt cx="125" cy="4037"/>
          </a:xfrm>
        </p:grpSpPr>
        <p:sp>
          <p:nvSpPr>
            <p:cNvPr id="36875" name="Rectangle 1035"/>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endParaRPr lang="en-US"/>
            </a:p>
          </p:txBody>
        </p:sp>
        <p:sp>
          <p:nvSpPr>
            <p:cNvPr id="36876" name="Rectangle 1036"/>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endParaRPr lang="en-US"/>
            </a:p>
          </p:txBody>
        </p:sp>
      </p:grpSp>
      <p:grpSp>
        <p:nvGrpSpPr>
          <p:cNvPr id="36877" name="Group 1037"/>
          <p:cNvGrpSpPr>
            <a:grpSpLocks/>
          </p:cNvGrpSpPr>
          <p:nvPr/>
        </p:nvGrpSpPr>
        <p:grpSpPr bwMode="auto">
          <a:xfrm>
            <a:off x="412750" y="6477000"/>
            <a:ext cx="8686800" cy="228600"/>
            <a:chOff x="260" y="4080"/>
            <a:chExt cx="5472" cy="144"/>
          </a:xfrm>
        </p:grpSpPr>
        <p:sp>
          <p:nvSpPr>
            <p:cNvPr id="36878" name="Rectangle 1038"/>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endParaRPr lang="en-US"/>
            </a:p>
          </p:txBody>
        </p:sp>
        <p:sp>
          <p:nvSpPr>
            <p:cNvPr id="36879" name="Rectangle 1039"/>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endParaRPr lang="en-US"/>
            </a:p>
          </p:txBody>
        </p:sp>
      </p:grpSp>
      <p:grpSp>
        <p:nvGrpSpPr>
          <p:cNvPr id="36880" name="Group 1040"/>
          <p:cNvGrpSpPr>
            <a:grpSpLocks/>
          </p:cNvGrpSpPr>
          <p:nvPr/>
        </p:nvGrpSpPr>
        <p:grpSpPr bwMode="auto">
          <a:xfrm>
            <a:off x="76200" y="176213"/>
            <a:ext cx="8745538" cy="161925"/>
            <a:chOff x="48" y="111"/>
            <a:chExt cx="5509" cy="102"/>
          </a:xfrm>
        </p:grpSpPr>
        <p:sp>
          <p:nvSpPr>
            <p:cNvPr id="36881" name="Rectangle 1041"/>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endParaRPr lang="en-US"/>
            </a:p>
          </p:txBody>
        </p:sp>
        <p:sp>
          <p:nvSpPr>
            <p:cNvPr id="36882" name="Rectangle 1042"/>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endParaRPr lang="en-US"/>
            </a:p>
          </p:txBody>
        </p:sp>
      </p:grpSp>
      <p:grpSp>
        <p:nvGrpSpPr>
          <p:cNvPr id="36883" name="Group 1043"/>
          <p:cNvGrpSpPr>
            <a:grpSpLocks/>
          </p:cNvGrpSpPr>
          <p:nvPr/>
        </p:nvGrpSpPr>
        <p:grpSpPr bwMode="auto">
          <a:xfrm>
            <a:off x="71438" y="176213"/>
            <a:ext cx="8745537" cy="161925"/>
            <a:chOff x="48" y="111"/>
            <a:chExt cx="5509" cy="102"/>
          </a:xfrm>
        </p:grpSpPr>
        <p:sp>
          <p:nvSpPr>
            <p:cNvPr id="36884" name="Rectangle 104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endParaRPr lang="en-US"/>
            </a:p>
          </p:txBody>
        </p:sp>
        <p:sp>
          <p:nvSpPr>
            <p:cNvPr id="36885" name="Rectangle 1045"/>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endParaRPr lang="en-US"/>
            </a:p>
          </p:txBody>
        </p:sp>
      </p:grpSp>
    </p:spTree>
  </p:cSld>
  <p:clrMap bg1="dk2" tx1="lt1" bg2="dk1"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Lst>
  <p:timing>
    <p:tnLst>
      <p:par>
        <p:cTn id="1" dur="indefinite" restart="never" nodeType="tmRoot">
          <p:childTnLst>
            <p:seq concurrent="1" nextAc="seek">
              <p:cTn id="2" dur="indefinite">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6883"/>
                                        </p:tgtEl>
                                        <p:attrNameLst>
                                          <p:attrName>style.visibility</p:attrName>
                                        </p:attrNameLst>
                                      </p:cBhvr>
                                      <p:to>
                                        <p:strVal val="visible"/>
                                      </p:to>
                                    </p:set>
                                    <p:anim calcmode="lin" valueType="num">
                                      <p:cBhvr additive="base">
                                        <p:cTn id="7" dur="500" fill="hold">
                                          <p:stCondLst>
                                            <p:cond delay="0"/>
                                          </p:stCondLst>
                                        </p:cTn>
                                        <p:tgtEl>
                                          <p:spTgt spid="36883"/>
                                        </p:tgtEl>
                                        <p:attrNameLst>
                                          <p:attrName>ppt_x</p:attrName>
                                        </p:attrNameLst>
                                      </p:cBhvr>
                                      <p:tavLst>
                                        <p:tav tm="0">
                                          <p:val>
                                            <p:strVal val="1+#ppt_w/2"/>
                                          </p:val>
                                        </p:tav>
                                        <p:tav tm="100000">
                                          <p:val>
                                            <p:strVal val="#ppt_x"/>
                                          </p:val>
                                        </p:tav>
                                      </p:tavLst>
                                    </p:anim>
                                    <p:anim calcmode="lin" valueType="num">
                                      <p:cBhvr additive="base">
                                        <p:cTn id="8" dur="500" fill="hold">
                                          <p:stCondLst>
                                            <p:cond delay="0"/>
                                          </p:stCondLst>
                                        </p:cTn>
                                        <p:tgtEl>
                                          <p:spTgt spid="368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Tahoma" charset="0"/>
        </a:defRPr>
      </a:lvl2pPr>
      <a:lvl3pPr algn="l" rtl="0" fontAlgn="base">
        <a:spcBef>
          <a:spcPct val="0"/>
        </a:spcBef>
        <a:spcAft>
          <a:spcPct val="0"/>
        </a:spcAft>
        <a:defRPr sz="3600">
          <a:solidFill>
            <a:schemeClr val="tx2"/>
          </a:solidFill>
          <a:latin typeface="Tahoma" charset="0"/>
        </a:defRPr>
      </a:lvl3pPr>
      <a:lvl4pPr algn="l" rtl="0" fontAlgn="base">
        <a:spcBef>
          <a:spcPct val="0"/>
        </a:spcBef>
        <a:spcAft>
          <a:spcPct val="0"/>
        </a:spcAft>
        <a:defRPr sz="3600">
          <a:solidFill>
            <a:schemeClr val="tx2"/>
          </a:solidFill>
          <a:latin typeface="Tahoma" charset="0"/>
        </a:defRPr>
      </a:lvl4pPr>
      <a:lvl5pPr algn="l" rtl="0" fontAlgn="base">
        <a:spcBef>
          <a:spcPct val="0"/>
        </a:spcBef>
        <a:spcAft>
          <a:spcPct val="0"/>
        </a:spcAft>
        <a:defRPr sz="3600">
          <a:solidFill>
            <a:schemeClr val="tx2"/>
          </a:solidFill>
          <a:latin typeface="Tahoma" charset="0"/>
        </a:defRPr>
      </a:lvl5pPr>
      <a:lvl6pPr marL="457200" algn="l" rtl="0" fontAlgn="base">
        <a:spcBef>
          <a:spcPct val="0"/>
        </a:spcBef>
        <a:spcAft>
          <a:spcPct val="0"/>
        </a:spcAft>
        <a:defRPr sz="3600">
          <a:solidFill>
            <a:schemeClr val="tx2"/>
          </a:solidFill>
          <a:latin typeface="Tahoma" charset="0"/>
        </a:defRPr>
      </a:lvl6pPr>
      <a:lvl7pPr marL="914400" algn="l" rtl="0" fontAlgn="base">
        <a:spcBef>
          <a:spcPct val="0"/>
        </a:spcBef>
        <a:spcAft>
          <a:spcPct val="0"/>
        </a:spcAft>
        <a:defRPr sz="3600">
          <a:solidFill>
            <a:schemeClr val="tx2"/>
          </a:solidFill>
          <a:latin typeface="Tahoma" charset="0"/>
        </a:defRPr>
      </a:lvl7pPr>
      <a:lvl8pPr marL="1371600" algn="l" rtl="0" fontAlgn="base">
        <a:spcBef>
          <a:spcPct val="0"/>
        </a:spcBef>
        <a:spcAft>
          <a:spcPct val="0"/>
        </a:spcAft>
        <a:defRPr sz="3600">
          <a:solidFill>
            <a:schemeClr val="tx2"/>
          </a:solidFill>
          <a:latin typeface="Tahoma" charset="0"/>
        </a:defRPr>
      </a:lvl8pPr>
      <a:lvl9pPr marL="1828800" algn="l" rtl="0" fontAlgn="base">
        <a:spcBef>
          <a:spcPct val="0"/>
        </a:spcBef>
        <a:spcAft>
          <a:spcPct val="0"/>
        </a:spcAft>
        <a:defRPr sz="3600">
          <a:solidFill>
            <a:schemeClr val="tx2"/>
          </a:solidFill>
          <a:latin typeface="Tahoma" charset="0"/>
        </a:defRPr>
      </a:lvl9pPr>
    </p:titleStyle>
    <p:bodyStyle>
      <a:lvl1pPr marL="342900" indent="-342900" algn="l" rtl="0" fontAlgn="base">
        <a:spcBef>
          <a:spcPct val="20000"/>
        </a:spcBef>
        <a:spcAft>
          <a:spcPct val="0"/>
        </a:spcAft>
        <a:buClr>
          <a:schemeClr val="accent1"/>
        </a:buClr>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Char char="–"/>
        <a:defRPr sz="2800">
          <a:solidFill>
            <a:schemeClr val="tx1"/>
          </a:solidFill>
          <a:latin typeface="+mn-lt"/>
        </a:defRPr>
      </a:lvl2pPr>
      <a:lvl3pPr marL="1143000" indent="-228600" algn="l" rtl="0" fontAlgn="base">
        <a:spcBef>
          <a:spcPct val="20000"/>
        </a:spcBef>
        <a:spcAft>
          <a:spcPct val="0"/>
        </a:spcAft>
        <a:buClr>
          <a:schemeClr val="accent1"/>
        </a:buClr>
        <a:buChar char="•"/>
        <a:defRPr sz="2400">
          <a:solidFill>
            <a:schemeClr val="tx1"/>
          </a:solidFill>
          <a:latin typeface="+mn-lt"/>
        </a:defRPr>
      </a:lvl3pPr>
      <a:lvl4pPr marL="1600200" indent="-228600" algn="l" rtl="0" fontAlgn="base">
        <a:spcBef>
          <a:spcPct val="20000"/>
        </a:spcBef>
        <a:spcAft>
          <a:spcPct val="0"/>
        </a:spcAft>
        <a:buClr>
          <a:schemeClr val="folHlink"/>
        </a:buClr>
        <a:buChar char="–"/>
        <a:defRPr sz="2000">
          <a:solidFill>
            <a:schemeClr val="tx1"/>
          </a:solidFill>
          <a:latin typeface="+mn-lt"/>
        </a:defRPr>
      </a:lvl4pPr>
      <a:lvl5pPr marL="2057400" indent="-228600" algn="l" rtl="0" fontAlgn="base">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medicatoz.com/news/yellow-fever.html" TargetMode="External"/><Relationship Id="rId4" Type="http://schemas.openxmlformats.org/officeDocument/2006/relationships/hyperlink" Target="mailto:itsunoda@hotmail.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upload.wikimedia.org/wikipedia/en/e/e0/Max_Theiler00.jpg"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itsuno\Desktop\Class%202016\MGMV%202016\Flaviviridae%202016\CDC%20WNV_3of6.wmv" TargetMode="External"/><Relationship Id="rId1" Type="http://schemas.microsoft.com/office/2007/relationships/media" Target="file:///C:\Users\itsuno\Desktop\Class%202016\MGMV%202016\Flaviviridae%202016\CDC%20WNV_3of6.wmv" TargetMode="External"/><Relationship Id="rId5" Type="http://schemas.openxmlformats.org/officeDocument/2006/relationships/image" Target="../media/image2.png"/><Relationship Id="rId4" Type="http://schemas.openxmlformats.org/officeDocument/2006/relationships/hyperlink" Target="http://www.cdc.gov/ncidod/dvbid/westnile/wnv_communityVideo.ht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itsuno\Desktop\Class%202016\MGMV%202016\Flaviviridae%202016\West%20Nile%20Virus%20(alone)%20extracted%20from%20PDB%20ID%20%20%203iyw%20-%20YouTube.wmv" TargetMode="External"/><Relationship Id="rId1" Type="http://schemas.microsoft.com/office/2007/relationships/media" Target="file:///C:\Users\itsuno\Desktop\Class%202016\MGMV%202016\Flaviviridae%202016\West%20Nile%20Virus%20(alone)%20extracted%20from%20PDB%20ID%20%20%203iyw%20-%20YouTube.wmv" TargetMode="External"/><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hyperlink" Target="http://www.ncbi.nlm.nih.gov/pmc/articles/PMC2819875/" TargetMode="External"/><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hyperlink" Target="http://dx.doi.org/10.3201/eid1509.090442"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upload.wikimedia.org/wikipedia/en/c/c0/HCV_genome.pn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wm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itsuno\Desktop\Class%202016\MGMV%202016\Flaviviridae%202016\HCV%20IRES.wmv" TargetMode="External"/><Relationship Id="rId1" Type="http://schemas.microsoft.com/office/2007/relationships/media" Target="file:///C:\Users\itsuno\Desktop\Class%202016\MGMV%202016\Flaviviridae%202016\HCV%20IRES.wmv" TargetMode="External"/><Relationship Id="rId5" Type="http://schemas.openxmlformats.org/officeDocument/2006/relationships/image" Target="../media/image110.png"/><Relationship Id="rId4" Type="http://schemas.openxmlformats.org/officeDocument/2006/relationships/hyperlink" Target="http://www.ncbi.nlm.nih.gov/pubmed?term=IRES%20Penczek%20PA%20Frank%20J"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119.png"/><Relationship Id="rId4" Type="http://schemas.openxmlformats.org/officeDocument/2006/relationships/image" Target="../media/image11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AnO-L02PcDg" TargetMode="External"/><Relationship Id="rId5" Type="http://schemas.openxmlformats.org/officeDocument/2006/relationships/image" Target="../media/image120.png"/><Relationship Id="rId4" Type="http://schemas.openxmlformats.org/officeDocument/2006/relationships/notesSlide" Target="../notesSlides/notesSlide42.xml"/></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7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7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emf"/><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8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762000" y="0"/>
            <a:ext cx="7772400" cy="1143000"/>
          </a:xfrm>
        </p:spPr>
        <p:txBody>
          <a:bodyPr/>
          <a:lstStyle/>
          <a:p>
            <a:pPr algn="ctr"/>
            <a:r>
              <a:rPr lang="en-US" b="1" dirty="0" smtClean="0">
                <a:latin typeface="Arial" panose="020B0604020202020204" pitchFamily="34" charset="0"/>
                <a:cs typeface="Arial" panose="020B0604020202020204" pitchFamily="34" charset="0"/>
              </a:rPr>
              <a:t>39 The family </a:t>
            </a:r>
            <a:r>
              <a:rPr lang="en-US" b="1" i="1" dirty="0" smtClean="0">
                <a:latin typeface="Arial" panose="020B0604020202020204" pitchFamily="34" charset="0"/>
                <a:cs typeface="Arial" panose="020B0604020202020204" pitchFamily="34" charset="0"/>
              </a:rPr>
              <a:t>Flaviviridae</a:t>
            </a:r>
            <a:br>
              <a:rPr lang="en-US" b="1" i="1"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Micro #276 General and Molecular Virology</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February 24, 201</a:t>
            </a:r>
            <a:r>
              <a:rPr lang="en-US" sz="2800" dirty="0">
                <a:latin typeface="Arial" panose="020B0604020202020204" pitchFamily="34" charset="0"/>
                <a:cs typeface="Arial" panose="020B0604020202020204" pitchFamily="34" charset="0"/>
              </a:rPr>
              <a:t>6</a:t>
            </a:r>
            <a:endParaRPr lang="en-US" sz="2800" b="1" i="1" dirty="0">
              <a:latin typeface="Arial" panose="020B0604020202020204" pitchFamily="34" charset="0"/>
              <a:cs typeface="Arial" panose="020B0604020202020204" pitchFamily="34" charset="0"/>
            </a:endParaRPr>
          </a:p>
        </p:txBody>
      </p:sp>
      <p:sp>
        <p:nvSpPr>
          <p:cNvPr id="35843" name="Rectangle 3"/>
          <p:cNvSpPr>
            <a:spLocks noGrp="1" noChangeArrowheads="1"/>
          </p:cNvSpPr>
          <p:nvPr>
            <p:ph type="subTitle" idx="1"/>
          </p:nvPr>
        </p:nvSpPr>
        <p:spPr>
          <a:xfrm>
            <a:off x="0" y="1905000"/>
            <a:ext cx="3962400" cy="1752600"/>
          </a:xfrm>
        </p:spPr>
        <p:txBody>
          <a:bodyPr/>
          <a:lstStyle/>
          <a:p>
            <a:r>
              <a:rPr lang="en-US" dirty="0">
                <a:latin typeface="Arial" panose="020B0604020202020204" pitchFamily="34" charset="0"/>
                <a:cs typeface="Arial" panose="020B0604020202020204" pitchFamily="34" charset="0"/>
              </a:rPr>
              <a:t>Positive-Sense </a:t>
            </a:r>
            <a:r>
              <a:rPr lang="en-US" dirty="0" smtClean="0">
                <a:latin typeface="Arial" panose="020B0604020202020204" pitchFamily="34" charset="0"/>
                <a:cs typeface="Arial" panose="020B0604020202020204" pitchFamily="34" charset="0"/>
              </a:rPr>
              <a:t>RNA Viruses</a:t>
            </a:r>
          </a:p>
          <a:p>
            <a:r>
              <a:rPr lang="en-US" dirty="0" smtClean="0">
                <a:latin typeface="Arial" panose="020B0604020202020204" pitchFamily="34" charset="0"/>
                <a:cs typeface="Arial" panose="020B0604020202020204" pitchFamily="34" charset="0"/>
              </a:rPr>
              <a:t>From the Latin flavus, “yellow”</a:t>
            </a:r>
          </a:p>
          <a:p>
            <a:endParaRPr lang="en-US" dirty="0" smtClean="0">
              <a:latin typeface="Arial" panose="020B0604020202020204" pitchFamily="34" charset="0"/>
              <a:cs typeface="Arial" panose="020B0604020202020204" pitchFamily="34" charset="0"/>
            </a:endParaRPr>
          </a:p>
        </p:txBody>
      </p:sp>
      <p:pic>
        <p:nvPicPr>
          <p:cNvPr id="143362" name="Picture 2" descr="jaundice"/>
          <p:cNvPicPr>
            <a:picLocks noChangeAspect="1" noChangeArrowheads="1"/>
          </p:cNvPicPr>
          <p:nvPr/>
        </p:nvPicPr>
        <p:blipFill>
          <a:blip r:embed="rId3" cstate="print"/>
          <a:srcRect/>
          <a:stretch>
            <a:fillRect/>
          </a:stretch>
        </p:blipFill>
        <p:spPr bwMode="auto">
          <a:xfrm>
            <a:off x="4073506" y="1828800"/>
            <a:ext cx="5070494" cy="3629025"/>
          </a:xfrm>
          <a:prstGeom prst="rect">
            <a:avLst/>
          </a:prstGeom>
          <a:noFill/>
        </p:spPr>
      </p:pic>
      <p:sp>
        <p:nvSpPr>
          <p:cNvPr id="6" name="Rectangle 5"/>
          <p:cNvSpPr/>
          <p:nvPr/>
        </p:nvSpPr>
        <p:spPr>
          <a:xfrm>
            <a:off x="0" y="5638800"/>
            <a:ext cx="9144000" cy="1077218"/>
          </a:xfrm>
          <a:prstGeom prst="rect">
            <a:avLst/>
          </a:prstGeom>
        </p:spPr>
        <p:txBody>
          <a:bodyPr wrap="square">
            <a:spAutoFit/>
          </a:bodyPr>
          <a:lstStyle/>
          <a:p>
            <a:pPr algn="ctr"/>
            <a:r>
              <a:rPr lang="en-US" sz="3200" dirty="0" smtClean="0">
                <a:latin typeface="Arial" panose="020B0604020202020204" pitchFamily="34" charset="0"/>
                <a:cs typeface="Arial" panose="020B0604020202020204" pitchFamily="34" charset="0"/>
              </a:rPr>
              <a:t>Ikuo Tsunoda, MD, PhD</a:t>
            </a:r>
          </a:p>
          <a:p>
            <a:pPr algn="ctr"/>
            <a:r>
              <a:rPr lang="en-US" sz="3200" dirty="0" smtClean="0">
                <a:latin typeface="Arial" panose="020B0604020202020204" pitchFamily="34" charset="0"/>
                <a:cs typeface="Arial" panose="020B0604020202020204" pitchFamily="34" charset="0"/>
                <a:hlinkClick r:id="rId4"/>
              </a:rPr>
              <a:t>itsunoda@hotmail.com</a:t>
            </a:r>
            <a:endParaRPr lang="en-US" sz="3200" dirty="0" smtClean="0">
              <a:latin typeface="Arial" panose="020B0604020202020204" pitchFamily="34" charset="0"/>
              <a:cs typeface="Arial" panose="020B0604020202020204" pitchFamily="34" charset="0"/>
            </a:endParaRPr>
          </a:p>
        </p:txBody>
      </p:sp>
      <p:sp>
        <p:nvSpPr>
          <p:cNvPr id="7" name="Rectangle 6"/>
          <p:cNvSpPr/>
          <p:nvPr/>
        </p:nvSpPr>
        <p:spPr>
          <a:xfrm>
            <a:off x="152400" y="4800600"/>
            <a:ext cx="4572000" cy="830997"/>
          </a:xfrm>
          <a:prstGeom prst="rect">
            <a:avLst/>
          </a:prstGeom>
        </p:spPr>
        <p:txBody>
          <a:bodyPr>
            <a:spAutoFit/>
          </a:bodyPr>
          <a:lstStyle/>
          <a:p>
            <a:r>
              <a:rPr lang="en-US" dirty="0" smtClean="0">
                <a:latin typeface="Arial" panose="020B0604020202020204" pitchFamily="34" charset="0"/>
                <a:cs typeface="Arial" panose="020B0604020202020204" pitchFamily="34" charset="0"/>
                <a:hlinkClick r:id="rId5"/>
              </a:rPr>
              <a:t>http://medicatoz.com/news/yellow-fever.html</a:t>
            </a:r>
            <a:r>
              <a:rPr lang="en-US" smtClean="0">
                <a:latin typeface="Arial" panose="020B0604020202020204" pitchFamily="34" charset="0"/>
                <a:cs typeface="Arial" panose="020B0604020202020204" pitchFamily="34" charset="0"/>
                <a:hlinkClick r:id="rId5"/>
              </a:rPr>
              <a:t>#.Uw4dMM5KZ2Q</a:t>
            </a:r>
            <a:endParaRPr lang="en-US"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7378" name="Text Box 2"/>
          <p:cNvSpPr txBox="1">
            <a:spLocks noChangeArrowheads="1"/>
          </p:cNvSpPr>
          <p:nvPr/>
        </p:nvSpPr>
        <p:spPr bwMode="auto">
          <a:xfrm>
            <a:off x="1371600" y="152400"/>
            <a:ext cx="6299200" cy="584775"/>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eaLnBrk="1" hangingPunct="1">
              <a:spcBef>
                <a:spcPct val="50000"/>
              </a:spcBef>
            </a:pPr>
            <a:r>
              <a:rPr lang="en-US" sz="3200" b="1" dirty="0">
                <a:solidFill>
                  <a:schemeClr val="tx2"/>
                </a:solidFill>
                <a:latin typeface="Arial" pitchFamily="34" charset="0"/>
                <a:cs typeface="Arial" pitchFamily="34" charset="0"/>
              </a:rPr>
              <a:t>Yellow </a:t>
            </a:r>
            <a:r>
              <a:rPr lang="en-US" sz="3200" b="1" dirty="0" smtClean="0">
                <a:solidFill>
                  <a:schemeClr val="tx2"/>
                </a:solidFill>
                <a:latin typeface="Arial" pitchFamily="34" charset="0"/>
                <a:cs typeface="Arial" pitchFamily="34" charset="0"/>
              </a:rPr>
              <a:t>fever virus (YFV) </a:t>
            </a:r>
            <a:r>
              <a:rPr lang="en-US" sz="3200" b="1" dirty="0" smtClean="0">
                <a:latin typeface="Arial" pitchFamily="34" charset="0"/>
                <a:cs typeface="Arial" pitchFamily="34" charset="0"/>
              </a:rPr>
              <a:t>history</a:t>
            </a:r>
            <a:endParaRPr lang="en-US" sz="3200" b="1" dirty="0">
              <a:latin typeface="Arial" pitchFamily="34" charset="0"/>
              <a:cs typeface="Arial" pitchFamily="34" charset="0"/>
            </a:endParaRPr>
          </a:p>
        </p:txBody>
      </p:sp>
      <p:sp>
        <p:nvSpPr>
          <p:cNvPr id="357379" name="Text Box 3"/>
          <p:cNvSpPr txBox="1">
            <a:spLocks noChangeArrowheads="1"/>
          </p:cNvSpPr>
          <p:nvPr/>
        </p:nvSpPr>
        <p:spPr bwMode="auto">
          <a:xfrm>
            <a:off x="304800" y="914898"/>
            <a:ext cx="8839200" cy="5429179"/>
          </a:xfrm>
          <a:prstGeom prst="rect">
            <a:avLst/>
          </a:prstGeom>
          <a:noFill/>
          <a:ln w="9525">
            <a:noFill/>
            <a:miter lim="800000"/>
            <a:headEnd/>
            <a:tailEnd/>
          </a:ln>
          <a:effectLst/>
        </p:spPr>
        <p:txBody>
          <a:bodyPr wrap="square">
            <a:spAutoFit/>
          </a:bodyPr>
          <a:lstStyle/>
          <a:p>
            <a:pPr marL="234950" indent="-234950" eaLnBrk="1" hangingPunct="1">
              <a:lnSpc>
                <a:spcPct val="120000"/>
              </a:lnSpc>
              <a:spcBef>
                <a:spcPct val="50000"/>
              </a:spcBef>
              <a:buClr>
                <a:schemeClr val="hlink"/>
              </a:buClr>
              <a:buSzPct val="120000"/>
              <a:buFontTx/>
              <a:buChar char="•"/>
            </a:pPr>
            <a:r>
              <a:rPr lang="en-US" sz="2400" b="1" dirty="0" smtClean="0">
                <a:solidFill>
                  <a:schemeClr val="tx2"/>
                </a:solidFill>
                <a:latin typeface="Arial" pitchFamily="34" charset="0"/>
                <a:cs typeface="Arial" pitchFamily="34" charset="0"/>
              </a:rPr>
              <a:t>The family </a:t>
            </a:r>
            <a:r>
              <a:rPr lang="en-US" sz="2400" b="1" i="1" dirty="0">
                <a:solidFill>
                  <a:schemeClr val="tx2"/>
                </a:solidFill>
                <a:latin typeface="Arial" pitchFamily="34" charset="0"/>
                <a:cs typeface="Arial" pitchFamily="34" charset="0"/>
              </a:rPr>
              <a:t>Flaviviridae</a:t>
            </a:r>
            <a:r>
              <a:rPr lang="en-US" sz="2400" b="1" dirty="0">
                <a:solidFill>
                  <a:schemeClr val="tx2"/>
                </a:solidFill>
                <a:latin typeface="Arial" pitchFamily="34" charset="0"/>
                <a:cs typeface="Arial" pitchFamily="34" charset="0"/>
              </a:rPr>
              <a:t>, genus </a:t>
            </a:r>
            <a:r>
              <a:rPr lang="en-US" sz="2400" b="1" i="1" dirty="0" smtClean="0">
                <a:solidFill>
                  <a:schemeClr val="tx2"/>
                </a:solidFill>
                <a:latin typeface="Arial" pitchFamily="34" charset="0"/>
                <a:cs typeface="Arial" pitchFamily="34" charset="0"/>
              </a:rPr>
              <a:t>Flavivirus</a:t>
            </a:r>
          </a:p>
          <a:p>
            <a:pPr marL="692150" lvl="1" indent="-234950">
              <a:lnSpc>
                <a:spcPct val="120000"/>
              </a:lnSpc>
              <a:spcBef>
                <a:spcPct val="50000"/>
              </a:spcBef>
              <a:buClr>
                <a:schemeClr val="hlink"/>
              </a:buClr>
              <a:buSzPct val="120000"/>
              <a:buFontTx/>
              <a:buChar char="•"/>
            </a:pPr>
            <a:r>
              <a:rPr lang="en-US" sz="2400" b="1" dirty="0" smtClean="0">
                <a:solidFill>
                  <a:schemeClr val="tx2"/>
                </a:solidFill>
                <a:latin typeface="Arial" pitchFamily="34" charset="0"/>
                <a:cs typeface="Arial" pitchFamily="34" charset="0"/>
              </a:rPr>
              <a:t>YFV is the type species of the family </a:t>
            </a:r>
            <a:r>
              <a:rPr lang="en-US" sz="2400" b="1" i="1" dirty="0" smtClean="0">
                <a:solidFill>
                  <a:schemeClr val="tx2"/>
                </a:solidFill>
                <a:latin typeface="Arial" pitchFamily="34" charset="0"/>
                <a:cs typeface="Arial" pitchFamily="34" charset="0"/>
              </a:rPr>
              <a:t>Flaviviridae</a:t>
            </a:r>
          </a:p>
          <a:p>
            <a:pPr marL="692150" lvl="1" indent="-234950">
              <a:lnSpc>
                <a:spcPct val="120000"/>
              </a:lnSpc>
              <a:spcBef>
                <a:spcPct val="50000"/>
              </a:spcBef>
              <a:buClr>
                <a:schemeClr val="hlink"/>
              </a:buClr>
              <a:buSzPct val="120000"/>
              <a:buFontTx/>
              <a:buChar char="•"/>
            </a:pPr>
            <a:r>
              <a:rPr lang="en-US" sz="2000" b="1" dirty="0" smtClean="0">
                <a:solidFill>
                  <a:schemeClr val="tx2"/>
                </a:solidFill>
                <a:latin typeface="Arial" pitchFamily="34" charset="0"/>
                <a:cs typeface="Arial" pitchFamily="34" charset="0"/>
              </a:rPr>
              <a:t>The</a:t>
            </a:r>
            <a:r>
              <a:rPr lang="en-US" sz="2000" b="1" i="1" dirty="0" smtClean="0">
                <a:solidFill>
                  <a:schemeClr val="tx2"/>
                </a:solidFill>
                <a:latin typeface="Arial" pitchFamily="34" charset="0"/>
                <a:cs typeface="Arial" pitchFamily="34" charset="0"/>
              </a:rPr>
              <a:t> “</a:t>
            </a:r>
            <a:r>
              <a:rPr lang="en-US" sz="2000" b="1" dirty="0" smtClean="0">
                <a:solidFill>
                  <a:schemeClr val="tx2"/>
                </a:solidFill>
                <a:latin typeface="Arial" pitchFamily="34" charset="0"/>
                <a:cs typeface="Arial" pitchFamily="34" charset="0"/>
              </a:rPr>
              <a:t>type species”: the virus initially necessitated the creation of the genus and best defines or identifies the genus </a:t>
            </a:r>
            <a:endParaRPr lang="en-US" sz="2000" b="1" dirty="0">
              <a:solidFill>
                <a:schemeClr val="tx2"/>
              </a:solidFill>
              <a:latin typeface="Arial" pitchFamily="34" charset="0"/>
              <a:cs typeface="Arial" pitchFamily="34" charset="0"/>
            </a:endParaRPr>
          </a:p>
          <a:p>
            <a:pPr marL="234950" indent="-234950" eaLnBrk="1" hangingPunct="1">
              <a:lnSpc>
                <a:spcPct val="120000"/>
              </a:lnSpc>
              <a:spcBef>
                <a:spcPct val="50000"/>
              </a:spcBef>
              <a:buClr>
                <a:schemeClr val="hlink"/>
              </a:buClr>
              <a:buSzPct val="120000"/>
              <a:buFontTx/>
              <a:buChar char="•"/>
            </a:pPr>
            <a:r>
              <a:rPr lang="en-US" sz="2400" b="1" dirty="0" smtClean="0">
                <a:solidFill>
                  <a:schemeClr val="tx2"/>
                </a:solidFill>
                <a:latin typeface="Arial" pitchFamily="34" charset="0"/>
                <a:cs typeface="Arial" pitchFamily="34" charset="0"/>
              </a:rPr>
              <a:t>First </a:t>
            </a:r>
            <a:r>
              <a:rPr lang="en-US" sz="2400" b="1" dirty="0">
                <a:solidFill>
                  <a:schemeClr val="tx2"/>
                </a:solidFill>
                <a:latin typeface="Arial" pitchFamily="34" charset="0"/>
                <a:cs typeface="Arial" pitchFamily="34" charset="0"/>
              </a:rPr>
              <a:t>filterable human pathogen (Walter Reed, 1901</a:t>
            </a:r>
            <a:r>
              <a:rPr lang="en-US" sz="2400" b="1" dirty="0" smtClean="0">
                <a:solidFill>
                  <a:schemeClr val="tx2"/>
                </a:solidFill>
                <a:latin typeface="Arial" pitchFamily="34" charset="0"/>
                <a:cs typeface="Arial" pitchFamily="34" charset="0"/>
              </a:rPr>
              <a:t>)</a:t>
            </a:r>
          </a:p>
          <a:p>
            <a:pPr marL="234950" lvl="1" indent="-234950">
              <a:lnSpc>
                <a:spcPct val="120000"/>
              </a:lnSpc>
              <a:spcBef>
                <a:spcPct val="50000"/>
              </a:spcBef>
              <a:buClr>
                <a:schemeClr val="hlink"/>
              </a:buClr>
              <a:buSzPct val="120000"/>
              <a:buFontTx/>
              <a:buChar char="•"/>
            </a:pPr>
            <a:r>
              <a:rPr lang="en-US" sz="2000" b="1" dirty="0" smtClean="0">
                <a:solidFill>
                  <a:schemeClr val="tx2"/>
                </a:solidFill>
                <a:latin typeface="Arial" pitchFamily="34" charset="0"/>
                <a:cs typeface="Arial" pitchFamily="34" charset="0"/>
              </a:rPr>
              <a:t>Last US epidemic in New Orleans, 1905 (5,000 cases &amp; 1000 deaths)</a:t>
            </a:r>
            <a:endParaRPr lang="en-US" sz="2400" b="1" dirty="0">
              <a:solidFill>
                <a:schemeClr val="tx2"/>
              </a:solidFill>
              <a:latin typeface="Arial" pitchFamily="34" charset="0"/>
              <a:cs typeface="Arial" pitchFamily="34" charset="0"/>
            </a:endParaRPr>
          </a:p>
          <a:p>
            <a:pPr marL="234950" indent="-234950" eaLnBrk="1" hangingPunct="1">
              <a:lnSpc>
                <a:spcPct val="120000"/>
              </a:lnSpc>
              <a:spcBef>
                <a:spcPct val="50000"/>
              </a:spcBef>
              <a:buClr>
                <a:schemeClr val="hlink"/>
              </a:buClr>
              <a:buSzPct val="120000"/>
              <a:buFontTx/>
              <a:buChar char="•"/>
            </a:pPr>
            <a:r>
              <a:rPr lang="en-US" sz="2400" b="1" dirty="0">
                <a:solidFill>
                  <a:schemeClr val="tx2"/>
                </a:solidFill>
                <a:latin typeface="Arial" pitchFamily="34" charset="0"/>
                <a:cs typeface="Arial" pitchFamily="34" charset="0"/>
              </a:rPr>
              <a:t>Causative agent isolated in 1928</a:t>
            </a:r>
          </a:p>
          <a:p>
            <a:pPr marL="234950" indent="-234950" eaLnBrk="1" hangingPunct="1">
              <a:lnSpc>
                <a:spcPct val="120000"/>
              </a:lnSpc>
              <a:spcBef>
                <a:spcPct val="50000"/>
              </a:spcBef>
              <a:buClr>
                <a:schemeClr val="hlink"/>
              </a:buClr>
              <a:buSzPct val="120000"/>
              <a:buFontTx/>
              <a:buChar char="•"/>
            </a:pPr>
            <a:r>
              <a:rPr lang="en-US" sz="2400" b="1" dirty="0">
                <a:solidFill>
                  <a:srgbClr val="FFFF00"/>
                </a:solidFill>
                <a:latin typeface="Arial" pitchFamily="34" charset="0"/>
                <a:cs typeface="Arial" pitchFamily="34" charset="0"/>
              </a:rPr>
              <a:t>First live-attenuated virus vaccine – 17D vaccine - in 1930’s</a:t>
            </a:r>
          </a:p>
          <a:p>
            <a:pPr marL="509588" lvl="1" indent="-160338" eaLnBrk="1" hangingPunct="1">
              <a:lnSpc>
                <a:spcPct val="120000"/>
              </a:lnSpc>
              <a:spcBef>
                <a:spcPct val="50000"/>
              </a:spcBef>
              <a:buClr>
                <a:schemeClr val="hlink"/>
              </a:buClr>
              <a:buSzPct val="120000"/>
              <a:buFontTx/>
              <a:buChar char="•"/>
            </a:pPr>
            <a:r>
              <a:rPr lang="en-US" sz="2000" b="1" dirty="0" smtClean="0">
                <a:solidFill>
                  <a:srgbClr val="FFFF00"/>
                </a:solidFill>
                <a:latin typeface="Arial" pitchFamily="34" charset="0"/>
                <a:cs typeface="Arial" pitchFamily="34" charset="0"/>
              </a:rPr>
              <a:t>Max </a:t>
            </a:r>
            <a:r>
              <a:rPr lang="en-US" sz="2000" b="1" dirty="0">
                <a:solidFill>
                  <a:srgbClr val="FFFF00"/>
                </a:solidFill>
                <a:latin typeface="Arial" pitchFamily="34" charset="0"/>
                <a:cs typeface="Arial" pitchFamily="34" charset="0"/>
              </a:rPr>
              <a:t>Theiler won Nobel Prize </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1" name="Rectangle 3"/>
          <p:cNvSpPr>
            <a:spLocks noChangeArrowheads="1"/>
          </p:cNvSpPr>
          <p:nvPr/>
        </p:nvSpPr>
        <p:spPr bwMode="auto">
          <a:xfrm>
            <a:off x="609600" y="2819400"/>
            <a:ext cx="8305800" cy="3581400"/>
          </a:xfrm>
          <a:prstGeom prst="rect">
            <a:avLst/>
          </a:prstGeom>
          <a:noFill/>
          <a:ln w="9525">
            <a:noFill/>
            <a:miter lim="800000"/>
            <a:headEnd/>
            <a:tailEnd/>
          </a:ln>
          <a:effectLst/>
        </p:spPr>
        <p:txBody>
          <a:bodyPr/>
          <a:lstStyle/>
          <a:p>
            <a:pPr marL="342900" indent="-342900">
              <a:spcBef>
                <a:spcPct val="20000"/>
              </a:spcBef>
              <a:buClr>
                <a:schemeClr val="accent1"/>
              </a:buClr>
              <a:buFontTx/>
              <a:buChar char="•"/>
            </a:pPr>
            <a:r>
              <a:rPr lang="en-US" sz="2000" b="1" dirty="0">
                <a:latin typeface="Tahoma" charset="0"/>
              </a:rPr>
              <a:t>The NS4A &amp; NS4B proteins</a:t>
            </a:r>
          </a:p>
          <a:p>
            <a:pPr marL="742950" lvl="1" indent="-285750">
              <a:spcBef>
                <a:spcPct val="20000"/>
              </a:spcBef>
              <a:buClr>
                <a:schemeClr val="hlink"/>
              </a:buClr>
              <a:buFontTx/>
              <a:buChar char="–"/>
            </a:pPr>
            <a:r>
              <a:rPr lang="en-US" sz="1800" b="1" dirty="0">
                <a:latin typeface="Tahoma" charset="0"/>
              </a:rPr>
              <a:t>Both small, hydrophobic, membrane-associated proteins</a:t>
            </a:r>
          </a:p>
          <a:p>
            <a:pPr marL="742950" lvl="1" indent="-285750">
              <a:spcBef>
                <a:spcPct val="20000"/>
              </a:spcBef>
              <a:buClr>
                <a:schemeClr val="hlink"/>
              </a:buClr>
              <a:buFontTx/>
              <a:buChar char="–"/>
            </a:pPr>
            <a:r>
              <a:rPr lang="en-US" sz="1800" b="1" dirty="0">
                <a:latin typeface="Tahoma" charset="0"/>
              </a:rPr>
              <a:t>NS4A interacts with NS1 and probably has role in RNA </a:t>
            </a:r>
            <a:r>
              <a:rPr lang="en-US" sz="1800" b="1" dirty="0" smtClean="0">
                <a:latin typeface="Tahoma" charset="0"/>
              </a:rPr>
              <a:t>replication</a:t>
            </a:r>
          </a:p>
          <a:p>
            <a:pPr marL="742950" lvl="1" indent="-285750">
              <a:spcBef>
                <a:spcPct val="20000"/>
              </a:spcBef>
              <a:buClr>
                <a:schemeClr val="hlink"/>
              </a:buClr>
              <a:buFontTx/>
              <a:buChar char="–"/>
            </a:pPr>
            <a:r>
              <a:rPr lang="en-US" sz="1800" b="1" dirty="0" smtClean="0">
                <a:latin typeface="Tahoma" charset="0"/>
              </a:rPr>
              <a:t>NS4A and NS4B can block type I IFN signaling</a:t>
            </a:r>
            <a:endParaRPr lang="en-US" sz="1800" b="1" dirty="0">
              <a:latin typeface="Tahoma" charset="0"/>
            </a:endParaRPr>
          </a:p>
          <a:p>
            <a:pPr marL="742950" lvl="1" indent="-285750">
              <a:spcBef>
                <a:spcPct val="20000"/>
              </a:spcBef>
              <a:buClr>
                <a:schemeClr val="hlink"/>
              </a:buClr>
              <a:buFontTx/>
              <a:buChar char="–"/>
            </a:pPr>
            <a:r>
              <a:rPr lang="en-US" sz="1800" b="1" dirty="0" smtClean="0">
                <a:latin typeface="Tahoma" charset="0"/>
              </a:rPr>
              <a:t>NS3/NS4A </a:t>
            </a:r>
            <a:r>
              <a:rPr lang="en-US" sz="1800" b="1" dirty="0">
                <a:latin typeface="Tahoma" charset="0"/>
              </a:rPr>
              <a:t>cleavage mediated by NS2B-3 </a:t>
            </a:r>
            <a:r>
              <a:rPr lang="en-US" sz="1800" b="1" dirty="0" smtClean="0">
                <a:latin typeface="Tahoma" charset="0"/>
              </a:rPr>
              <a:t>protease</a:t>
            </a:r>
            <a:endParaRPr lang="en-US" sz="1800" b="1" dirty="0">
              <a:latin typeface="Tahoma" charset="0"/>
            </a:endParaRPr>
          </a:p>
          <a:p>
            <a:pPr marL="342900" indent="-342900">
              <a:spcBef>
                <a:spcPct val="20000"/>
              </a:spcBef>
              <a:buClr>
                <a:schemeClr val="accent1"/>
              </a:buClr>
              <a:buFontTx/>
              <a:buChar char="•"/>
            </a:pPr>
            <a:endParaRPr lang="en-US" sz="1800" b="1" dirty="0">
              <a:latin typeface="Tahoma" charset="0"/>
            </a:endParaRPr>
          </a:p>
        </p:txBody>
      </p:sp>
      <p:pic>
        <p:nvPicPr>
          <p:cNvPr id="5" name="Picture 3"/>
          <p:cNvPicPr>
            <a:picLocks noGrp="1" noChangeAspect="1" noChangeArrowheads="1"/>
          </p:cNvPicPr>
          <p:nvPr>
            <p:ph/>
          </p:nvPr>
        </p:nvPicPr>
        <p:blipFill>
          <a:blip r:embed="rId3" cstate="print"/>
          <a:srcRect/>
          <a:stretch>
            <a:fillRect/>
          </a:stretch>
        </p:blipFill>
        <p:spPr bwMode="auto">
          <a:xfrm>
            <a:off x="457200" y="381000"/>
            <a:ext cx="8291242"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Max Theiler and yellow fever vaccine</a:t>
            </a:r>
            <a:endParaRPr lang="en-US" sz="3200" b="1" dirty="0"/>
          </a:p>
        </p:txBody>
      </p:sp>
      <p:pic>
        <p:nvPicPr>
          <p:cNvPr id="3074" name="Picture 2" descr="File:Max Theiler00.jpg">
            <a:hlinkClick r:id="rId2"/>
          </p:cNvPr>
          <p:cNvPicPr>
            <a:picLocks noChangeAspect="1" noChangeArrowheads="1"/>
          </p:cNvPicPr>
          <p:nvPr/>
        </p:nvPicPr>
        <p:blipFill>
          <a:blip r:embed="rId3" cstate="print"/>
          <a:srcRect/>
          <a:stretch>
            <a:fillRect/>
          </a:stretch>
        </p:blipFill>
        <p:spPr bwMode="auto">
          <a:xfrm>
            <a:off x="914400" y="1371600"/>
            <a:ext cx="3143250" cy="4400551"/>
          </a:xfrm>
          <a:prstGeom prst="rect">
            <a:avLst/>
          </a:prstGeom>
          <a:noFill/>
        </p:spPr>
      </p:pic>
      <p:sp>
        <p:nvSpPr>
          <p:cNvPr id="5" name="TextBox 4"/>
          <p:cNvSpPr txBox="1"/>
          <p:nvPr/>
        </p:nvSpPr>
        <p:spPr>
          <a:xfrm>
            <a:off x="4343400" y="1447800"/>
            <a:ext cx="4419600" cy="1815882"/>
          </a:xfrm>
          <a:prstGeom prst="rect">
            <a:avLst/>
          </a:prstGeom>
          <a:noFill/>
        </p:spPr>
        <p:txBody>
          <a:bodyPr wrap="square" rtlCol="0">
            <a:spAutoFit/>
          </a:bodyPr>
          <a:lstStyle/>
          <a:p>
            <a:r>
              <a:rPr lang="en-US" b="1" dirty="0" smtClean="0">
                <a:latin typeface="Arial" pitchFamily="34" charset="0"/>
                <a:cs typeface="Arial" pitchFamily="34" charset="0"/>
              </a:rPr>
              <a:t>Max Theiler, 1899-1972</a:t>
            </a:r>
          </a:p>
          <a:p>
            <a:r>
              <a:rPr lang="en-US" b="1" dirty="0" smtClean="0">
                <a:latin typeface="Arial" pitchFamily="34" charset="0"/>
                <a:cs typeface="Arial" pitchFamily="34" charset="0"/>
              </a:rPr>
              <a:t>Theiler M, Smith HH.  The use of yellow fever virus modified by in vitro cultivation for human immunization.  J Exp Med, 1937, 65; 787-800.  </a:t>
            </a:r>
          </a:p>
          <a:p>
            <a:r>
              <a:rPr lang="en-US" b="1" dirty="0" smtClean="0">
                <a:latin typeface="Arial" pitchFamily="34" charset="0"/>
                <a:cs typeface="Arial" pitchFamily="34" charset="0"/>
              </a:rPr>
              <a:t>Nobel Prize in Physiology or Medicine, 1951</a:t>
            </a:r>
            <a:endParaRPr lang="en-US" b="1" dirty="0">
              <a:latin typeface="Arial" pitchFamily="34" charset="0"/>
              <a:cs typeface="Arial" pitchFamily="34" charset="0"/>
            </a:endParaRPr>
          </a:p>
        </p:txBody>
      </p:sp>
      <p:pic>
        <p:nvPicPr>
          <p:cNvPr id="3075" name="Picture 3"/>
          <p:cNvPicPr>
            <a:picLocks noChangeAspect="1" noChangeArrowheads="1"/>
          </p:cNvPicPr>
          <p:nvPr/>
        </p:nvPicPr>
        <p:blipFill>
          <a:blip r:embed="rId4" cstate="print"/>
          <a:srcRect/>
          <a:stretch>
            <a:fillRect/>
          </a:stretch>
        </p:blipFill>
        <p:spPr bwMode="auto">
          <a:xfrm>
            <a:off x="4419600" y="3429000"/>
            <a:ext cx="4057431" cy="1295400"/>
          </a:xfrm>
          <a:prstGeom prst="rect">
            <a:avLst/>
          </a:prstGeom>
          <a:noFill/>
          <a:ln w="9525">
            <a:noFill/>
            <a:miter lim="800000"/>
            <a:headEnd/>
            <a:tailEnd/>
          </a:ln>
        </p:spPr>
      </p:pic>
      <p:sp>
        <p:nvSpPr>
          <p:cNvPr id="6" name="TextBox 5"/>
          <p:cNvSpPr txBox="1"/>
          <p:nvPr/>
        </p:nvSpPr>
        <p:spPr>
          <a:xfrm>
            <a:off x="4495800" y="5105400"/>
            <a:ext cx="4191000" cy="1323439"/>
          </a:xfrm>
          <a:prstGeom prst="rect">
            <a:avLst/>
          </a:prstGeom>
          <a:noFill/>
        </p:spPr>
        <p:txBody>
          <a:bodyPr wrap="square" rtlCol="0">
            <a:spAutoFit/>
          </a:bodyPr>
          <a:lstStyle/>
          <a:p>
            <a:r>
              <a:rPr lang="en-US" b="1" dirty="0" smtClean="0">
                <a:latin typeface="Arial" pitchFamily="34" charset="0"/>
                <a:cs typeface="Arial" pitchFamily="34" charset="0"/>
              </a:rPr>
              <a:t>Max Theiler  isolated Theiler’s murine encephalomyelitis virus, which belongs to the family </a:t>
            </a:r>
            <a:r>
              <a:rPr lang="en-US" b="1" i="1" dirty="0" smtClean="0">
                <a:latin typeface="Arial" pitchFamily="34" charset="0"/>
                <a:cs typeface="Arial" pitchFamily="34" charset="0"/>
              </a:rPr>
              <a:t>Picornaviridae </a:t>
            </a:r>
            <a:r>
              <a:rPr lang="en-US" b="1" dirty="0" smtClean="0">
                <a:latin typeface="Arial" pitchFamily="34" charset="0"/>
                <a:cs typeface="Arial" pitchFamily="34" charset="0"/>
              </a:rPr>
              <a:t>and is used for  a mouse model for multiple sclerosis (Science 1934)</a:t>
            </a:r>
            <a:endParaRPr lang="en-US" b="1" dirty="0">
              <a:latin typeface="Arial" pitchFamily="34" charset="0"/>
              <a:cs typeface="Arial" pitchFamily="34" charset="0"/>
            </a:endParaRPr>
          </a:p>
        </p:txBody>
      </p:sp>
      <p:sp>
        <p:nvSpPr>
          <p:cNvPr id="7" name="TextBox 6"/>
          <p:cNvSpPr txBox="1"/>
          <p:nvPr/>
        </p:nvSpPr>
        <p:spPr>
          <a:xfrm>
            <a:off x="1524000" y="5943600"/>
            <a:ext cx="1893852" cy="338554"/>
          </a:xfrm>
          <a:prstGeom prst="rect">
            <a:avLst/>
          </a:prstGeom>
          <a:noFill/>
        </p:spPr>
        <p:txBody>
          <a:bodyPr wrap="none" rtlCol="0">
            <a:spAutoFit/>
          </a:bodyPr>
          <a:lstStyle/>
          <a:p>
            <a:r>
              <a:rPr lang="en-US" dirty="0" err="1" smtClean="0"/>
              <a:t>Oldstone</a:t>
            </a:r>
            <a:r>
              <a:rPr lang="en-US" dirty="0" smtClean="0"/>
              <a:t> book, p116</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3" cstate="print"/>
          <a:srcRect/>
          <a:stretch>
            <a:fillRect/>
          </a:stretch>
        </p:blipFill>
        <p:spPr bwMode="auto">
          <a:xfrm>
            <a:off x="381000" y="380999"/>
            <a:ext cx="8423198" cy="5091171"/>
          </a:xfrm>
          <a:prstGeom prst="rect">
            <a:avLst/>
          </a:prstGeom>
          <a:noFill/>
          <a:ln w="9525">
            <a:noFill/>
            <a:miter lim="800000"/>
            <a:headEnd/>
            <a:tailEnd/>
          </a:ln>
        </p:spPr>
      </p:pic>
      <p:sp>
        <p:nvSpPr>
          <p:cNvPr id="5" name="TextBox 4"/>
          <p:cNvSpPr txBox="1"/>
          <p:nvPr/>
        </p:nvSpPr>
        <p:spPr>
          <a:xfrm>
            <a:off x="457200" y="5486400"/>
            <a:ext cx="8229600" cy="1200329"/>
          </a:xfrm>
          <a:prstGeom prst="rect">
            <a:avLst/>
          </a:prstGeom>
          <a:noFill/>
        </p:spPr>
        <p:txBody>
          <a:bodyPr wrap="square" rtlCol="0">
            <a:spAutoFit/>
          </a:bodyPr>
          <a:lstStyle/>
          <a:p>
            <a:r>
              <a:rPr lang="en-US" sz="1800" b="1" dirty="0" smtClean="0">
                <a:latin typeface="Arial" pitchFamily="34" charset="0"/>
                <a:cs typeface="Arial" pitchFamily="34" charset="0"/>
              </a:rPr>
              <a:t>Chapter 5, Yellow fever,</a:t>
            </a:r>
            <a:r>
              <a:rPr lang="en-US" sz="1800" b="1" i="1" dirty="0" smtClean="0">
                <a:latin typeface="Arial" pitchFamily="34" charset="0"/>
                <a:cs typeface="Arial" pitchFamily="34" charset="0"/>
              </a:rPr>
              <a:t> </a:t>
            </a:r>
            <a:r>
              <a:rPr lang="en-US" sz="1800" b="1" dirty="0" smtClean="0">
                <a:latin typeface="Arial" pitchFamily="34" charset="0"/>
                <a:cs typeface="Arial" pitchFamily="34" charset="0"/>
              </a:rPr>
              <a:t>In</a:t>
            </a:r>
            <a:r>
              <a:rPr lang="en-US" sz="1800" b="1" i="1" dirty="0" smtClean="0">
                <a:latin typeface="Arial" pitchFamily="34" charset="0"/>
                <a:cs typeface="Arial" pitchFamily="34" charset="0"/>
              </a:rPr>
              <a:t>: Virus, Plagues, and History </a:t>
            </a:r>
            <a:r>
              <a:rPr lang="en-US" sz="1800" b="1" dirty="0" smtClean="0">
                <a:latin typeface="Arial" pitchFamily="34" charset="0"/>
                <a:cs typeface="Arial" pitchFamily="34" charset="0"/>
              </a:rPr>
              <a:t>by Michael </a:t>
            </a:r>
            <a:r>
              <a:rPr lang="en-US" sz="1800" b="1" dirty="0" err="1" smtClean="0">
                <a:latin typeface="Arial" pitchFamily="34" charset="0"/>
                <a:cs typeface="Arial" pitchFamily="34" charset="0"/>
              </a:rPr>
              <a:t>Oldstone</a:t>
            </a:r>
            <a:r>
              <a:rPr lang="en-US" sz="1800" b="1" dirty="0" smtClean="0">
                <a:latin typeface="Arial" pitchFamily="34" charset="0"/>
                <a:cs typeface="Arial" pitchFamily="34" charset="0"/>
              </a:rPr>
              <a:t> “yellow fever destroyed over 27,000 of the veteran French troops, including Napoleon’s brother-in-law, General </a:t>
            </a:r>
            <a:r>
              <a:rPr lang="en-US" sz="1800" b="1" dirty="0" err="1" smtClean="0">
                <a:latin typeface="Arial" pitchFamily="34" charset="0"/>
                <a:cs typeface="Arial" pitchFamily="34" charset="0"/>
              </a:rPr>
              <a:t>LeClerc</a:t>
            </a:r>
            <a:r>
              <a:rPr lang="en-US" sz="1800" b="1" dirty="0" smtClean="0">
                <a:latin typeface="Arial" pitchFamily="34" charset="0"/>
                <a:cs typeface="Arial" pitchFamily="34" charset="0"/>
              </a:rPr>
              <a:t>.,,,, Napoleon decided to sell the Louisiana Territory to the United State.”  </a:t>
            </a:r>
            <a:endParaRPr lang="en-US" sz="1800" b="1" dirty="0">
              <a:latin typeface="Arial" pitchFamily="34" charset="0"/>
              <a:cs typeface="Arial" pitchFamily="34" charset="0"/>
            </a:endParaRPr>
          </a:p>
        </p:txBody>
      </p:sp>
      <p:pic>
        <p:nvPicPr>
          <p:cNvPr id="3" name="Picture 2" descr="locator map of Haiti"/>
          <p:cNvPicPr>
            <a:picLocks noChangeAspect="1" noChangeArrowheads="1"/>
          </p:cNvPicPr>
          <p:nvPr/>
        </p:nvPicPr>
        <p:blipFill rotWithShape="1">
          <a:blip r:embed="rId4">
            <a:extLst>
              <a:ext uri="{28A0092B-C50C-407E-A947-70E740481C1C}">
                <a14:useLocalDpi xmlns:a14="http://schemas.microsoft.com/office/drawing/2010/main" val="0"/>
              </a:ext>
            </a:extLst>
          </a:blip>
          <a:srcRect r="42807" b="31429"/>
          <a:stretch/>
        </p:blipFill>
        <p:spPr bwMode="auto">
          <a:xfrm>
            <a:off x="7232033" y="-12700"/>
            <a:ext cx="1911967" cy="1689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6712" y="147637"/>
            <a:ext cx="8410575" cy="6562725"/>
          </a:xfrm>
          <a:prstGeom prst="rect">
            <a:avLst/>
          </a:prstGeom>
        </p:spPr>
      </p:pic>
      <p:sp>
        <p:nvSpPr>
          <p:cNvPr id="4" name="Rounded Rectangle 3"/>
          <p:cNvSpPr/>
          <p:nvPr/>
        </p:nvSpPr>
        <p:spPr bwMode="auto">
          <a:xfrm>
            <a:off x="2286000" y="2133600"/>
            <a:ext cx="1752600" cy="457200"/>
          </a:xfrm>
          <a:prstGeom prst="round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imes New Roman" pitchFamily="18" charset="0"/>
            </a:endParaRPr>
          </a:p>
        </p:txBody>
      </p:sp>
      <p:sp>
        <p:nvSpPr>
          <p:cNvPr id="5" name="Rounded Rectangle 4"/>
          <p:cNvSpPr/>
          <p:nvPr/>
        </p:nvSpPr>
        <p:spPr bwMode="auto">
          <a:xfrm>
            <a:off x="387330" y="2895600"/>
            <a:ext cx="1822469" cy="457200"/>
          </a:xfrm>
          <a:prstGeom prst="round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imes New Roman" pitchFamily="18" charset="0"/>
            </a:endParaRPr>
          </a:p>
        </p:txBody>
      </p:sp>
      <p:pic>
        <p:nvPicPr>
          <p:cNvPr id="3" name="Picture 2"/>
          <p:cNvPicPr>
            <a:picLocks noChangeAspect="1"/>
          </p:cNvPicPr>
          <p:nvPr/>
        </p:nvPicPr>
        <p:blipFill rotWithShape="1">
          <a:blip r:embed="rId3"/>
          <a:srcRect r="74651" b="55469"/>
          <a:stretch/>
        </p:blipFill>
        <p:spPr>
          <a:xfrm>
            <a:off x="304800" y="5638800"/>
            <a:ext cx="1662269" cy="12192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6" name="Text Box 4"/>
          <p:cNvSpPr txBox="1">
            <a:spLocks noChangeArrowheads="1"/>
          </p:cNvSpPr>
          <p:nvPr/>
        </p:nvSpPr>
        <p:spPr bwMode="auto">
          <a:xfrm>
            <a:off x="1143000" y="2416175"/>
            <a:ext cx="3352800" cy="793750"/>
          </a:xfrm>
          <a:prstGeom prst="rect">
            <a:avLst/>
          </a:prstGeom>
          <a:noFill/>
          <a:ln w="9525">
            <a:noFill/>
            <a:miter lim="800000"/>
            <a:headEnd/>
            <a:tailEnd/>
          </a:ln>
          <a:effectLst/>
        </p:spPr>
        <p:txBody>
          <a:bodyPr>
            <a:spAutoFit/>
          </a:bodyPr>
          <a:lstStyle/>
          <a:p>
            <a:pPr>
              <a:lnSpc>
                <a:spcPct val="90000"/>
              </a:lnSpc>
              <a:spcBef>
                <a:spcPct val="50000"/>
              </a:spcBef>
            </a:pPr>
            <a:r>
              <a:rPr lang="en-US" sz="2000" b="1" dirty="0">
                <a:latin typeface="Tahoma" charset="0"/>
              </a:rPr>
              <a:t>Yellow fever virus (YFV)</a:t>
            </a:r>
          </a:p>
          <a:p>
            <a:pPr>
              <a:lnSpc>
                <a:spcPct val="90000"/>
              </a:lnSpc>
              <a:spcBef>
                <a:spcPct val="50000"/>
              </a:spcBef>
            </a:pPr>
            <a:r>
              <a:rPr lang="en-US" sz="2000" b="1" dirty="0">
                <a:latin typeface="Tahoma" charset="0"/>
              </a:rPr>
              <a:t>Dengue virus (DEN)</a:t>
            </a:r>
          </a:p>
        </p:txBody>
      </p:sp>
      <p:sp>
        <p:nvSpPr>
          <p:cNvPr id="95237" name="Text Box 5"/>
          <p:cNvSpPr txBox="1">
            <a:spLocks noChangeArrowheads="1"/>
          </p:cNvSpPr>
          <p:nvPr/>
        </p:nvSpPr>
        <p:spPr bwMode="auto">
          <a:xfrm>
            <a:off x="1143000" y="3863975"/>
            <a:ext cx="4800600" cy="1892826"/>
          </a:xfrm>
          <a:prstGeom prst="rect">
            <a:avLst/>
          </a:prstGeom>
          <a:noFill/>
          <a:ln w="9525">
            <a:noFill/>
            <a:miter lim="800000"/>
            <a:headEnd/>
            <a:tailEnd/>
          </a:ln>
          <a:effectLst/>
        </p:spPr>
        <p:txBody>
          <a:bodyPr>
            <a:spAutoFit/>
          </a:bodyPr>
          <a:lstStyle/>
          <a:p>
            <a:pPr>
              <a:lnSpc>
                <a:spcPct val="90000"/>
              </a:lnSpc>
              <a:spcBef>
                <a:spcPct val="50000"/>
              </a:spcBef>
            </a:pPr>
            <a:r>
              <a:rPr lang="en-US" sz="1800" b="1" dirty="0">
                <a:latin typeface="Tahoma" charset="0"/>
              </a:rPr>
              <a:t>Saint Louis encephalitis virus (SLE)</a:t>
            </a:r>
          </a:p>
          <a:p>
            <a:pPr>
              <a:lnSpc>
                <a:spcPct val="90000"/>
              </a:lnSpc>
              <a:spcBef>
                <a:spcPct val="50000"/>
              </a:spcBef>
            </a:pPr>
            <a:r>
              <a:rPr lang="en-US" sz="1800" b="1" dirty="0">
                <a:latin typeface="Tahoma" charset="0"/>
              </a:rPr>
              <a:t>West Nile virus (WNV</a:t>
            </a:r>
            <a:r>
              <a:rPr lang="en-US" sz="1800" b="1" dirty="0" smtClean="0">
                <a:latin typeface="Tahoma" charset="0"/>
              </a:rPr>
              <a:t>)</a:t>
            </a:r>
            <a:endParaRPr lang="en-US" sz="1800" b="1" dirty="0">
              <a:latin typeface="Tahoma" charset="0"/>
            </a:endParaRPr>
          </a:p>
          <a:p>
            <a:pPr>
              <a:lnSpc>
                <a:spcPct val="90000"/>
              </a:lnSpc>
              <a:spcBef>
                <a:spcPct val="50000"/>
              </a:spcBef>
            </a:pPr>
            <a:r>
              <a:rPr lang="en-US" sz="1800" b="1" dirty="0">
                <a:latin typeface="Tahoma" charset="0"/>
              </a:rPr>
              <a:t>Japanese encephalitis virus (JE)</a:t>
            </a:r>
          </a:p>
          <a:p>
            <a:pPr>
              <a:lnSpc>
                <a:spcPct val="90000"/>
              </a:lnSpc>
              <a:spcBef>
                <a:spcPct val="50000"/>
              </a:spcBef>
            </a:pPr>
            <a:r>
              <a:rPr lang="en-US" sz="1800" b="1" dirty="0">
                <a:latin typeface="Tahoma" charset="0"/>
              </a:rPr>
              <a:t>Tick-borne encephalitis virus (TBE)</a:t>
            </a:r>
          </a:p>
          <a:p>
            <a:pPr>
              <a:lnSpc>
                <a:spcPct val="90000"/>
              </a:lnSpc>
              <a:spcBef>
                <a:spcPct val="50000"/>
              </a:spcBef>
            </a:pPr>
            <a:endParaRPr lang="en-US" sz="1800" b="1" dirty="0">
              <a:latin typeface="Tahoma" charset="0"/>
            </a:endParaRPr>
          </a:p>
        </p:txBody>
      </p:sp>
      <p:sp>
        <p:nvSpPr>
          <p:cNvPr id="95238" name="Text Box 6"/>
          <p:cNvSpPr txBox="1">
            <a:spLocks noChangeArrowheads="1"/>
          </p:cNvSpPr>
          <p:nvPr/>
        </p:nvSpPr>
        <p:spPr bwMode="auto">
          <a:xfrm>
            <a:off x="533400" y="3330575"/>
            <a:ext cx="2438400" cy="457200"/>
          </a:xfrm>
          <a:prstGeom prst="rect">
            <a:avLst/>
          </a:prstGeom>
          <a:noFill/>
          <a:ln w="9525">
            <a:noFill/>
            <a:miter lim="800000"/>
            <a:headEnd/>
            <a:tailEnd/>
          </a:ln>
          <a:effectLst/>
        </p:spPr>
        <p:txBody>
          <a:bodyPr>
            <a:spAutoFit/>
          </a:bodyPr>
          <a:lstStyle/>
          <a:p>
            <a:pPr>
              <a:spcBef>
                <a:spcPct val="50000"/>
              </a:spcBef>
            </a:pPr>
            <a:r>
              <a:rPr lang="en-US" sz="2400" b="1" dirty="0" smtClean="0">
                <a:solidFill>
                  <a:schemeClr val="hlink"/>
                </a:solidFill>
                <a:latin typeface="Tahoma" charset="0"/>
              </a:rPr>
              <a:t>Encephalitis:</a:t>
            </a:r>
            <a:endParaRPr lang="en-US" sz="2400" b="1" dirty="0">
              <a:solidFill>
                <a:schemeClr val="hlink"/>
              </a:solidFill>
              <a:latin typeface="Tahoma" charset="0"/>
            </a:endParaRPr>
          </a:p>
        </p:txBody>
      </p:sp>
      <p:sp>
        <p:nvSpPr>
          <p:cNvPr id="95239" name="Text Box 7"/>
          <p:cNvSpPr txBox="1">
            <a:spLocks noChangeArrowheads="1"/>
          </p:cNvSpPr>
          <p:nvPr/>
        </p:nvSpPr>
        <p:spPr bwMode="auto">
          <a:xfrm>
            <a:off x="533400" y="1822450"/>
            <a:ext cx="3429000" cy="457200"/>
          </a:xfrm>
          <a:prstGeom prst="rect">
            <a:avLst/>
          </a:prstGeom>
          <a:noFill/>
          <a:ln w="9525">
            <a:noFill/>
            <a:miter lim="800000"/>
            <a:headEnd/>
            <a:tailEnd/>
          </a:ln>
          <a:effectLst/>
        </p:spPr>
        <p:txBody>
          <a:bodyPr>
            <a:spAutoFit/>
          </a:bodyPr>
          <a:lstStyle/>
          <a:p>
            <a:pPr>
              <a:spcBef>
                <a:spcPct val="50000"/>
              </a:spcBef>
            </a:pPr>
            <a:r>
              <a:rPr lang="en-US" sz="2400" b="1" dirty="0">
                <a:solidFill>
                  <a:schemeClr val="hlink"/>
                </a:solidFill>
                <a:latin typeface="Tahoma" charset="0"/>
              </a:rPr>
              <a:t>Hemorrhagic Fevers:</a:t>
            </a:r>
          </a:p>
        </p:txBody>
      </p:sp>
      <p:sp>
        <p:nvSpPr>
          <p:cNvPr id="95242" name="Text Box 10"/>
          <p:cNvSpPr txBox="1">
            <a:spLocks noChangeArrowheads="1"/>
          </p:cNvSpPr>
          <p:nvPr/>
        </p:nvSpPr>
        <p:spPr bwMode="auto">
          <a:xfrm>
            <a:off x="533400" y="450850"/>
            <a:ext cx="4876800" cy="457200"/>
          </a:xfrm>
          <a:prstGeom prst="rect">
            <a:avLst/>
          </a:prstGeom>
          <a:noFill/>
          <a:ln w="9525">
            <a:noFill/>
            <a:miter lim="800000"/>
            <a:headEnd/>
            <a:tailEnd/>
          </a:ln>
          <a:effectLst/>
        </p:spPr>
        <p:txBody>
          <a:bodyPr>
            <a:spAutoFit/>
          </a:bodyPr>
          <a:lstStyle/>
          <a:p>
            <a:pPr>
              <a:spcBef>
                <a:spcPct val="50000"/>
              </a:spcBef>
            </a:pPr>
            <a:r>
              <a:rPr lang="en-US" sz="2400" b="1" dirty="0">
                <a:solidFill>
                  <a:schemeClr val="hlink"/>
                </a:solidFill>
                <a:latin typeface="Tahoma" charset="0"/>
              </a:rPr>
              <a:t>Febrile Illness with </a:t>
            </a:r>
            <a:r>
              <a:rPr lang="en-US" sz="2400" b="1" dirty="0" err="1">
                <a:solidFill>
                  <a:schemeClr val="hlink"/>
                </a:solidFill>
                <a:latin typeface="Tahoma" charset="0"/>
              </a:rPr>
              <a:t>Arthralgia</a:t>
            </a:r>
            <a:r>
              <a:rPr lang="en-US" sz="2400" b="1" dirty="0">
                <a:solidFill>
                  <a:schemeClr val="hlink"/>
                </a:solidFill>
                <a:latin typeface="Tahoma" charset="0"/>
              </a:rPr>
              <a:t>:</a:t>
            </a:r>
          </a:p>
        </p:txBody>
      </p:sp>
      <p:sp>
        <p:nvSpPr>
          <p:cNvPr id="95243" name="Text Box 11"/>
          <p:cNvSpPr txBox="1">
            <a:spLocks noChangeArrowheads="1"/>
          </p:cNvSpPr>
          <p:nvPr/>
        </p:nvSpPr>
        <p:spPr bwMode="auto">
          <a:xfrm>
            <a:off x="1117600" y="968375"/>
            <a:ext cx="4978400" cy="793750"/>
          </a:xfrm>
          <a:prstGeom prst="rect">
            <a:avLst/>
          </a:prstGeom>
          <a:noFill/>
          <a:ln w="9525">
            <a:noFill/>
            <a:miter lim="800000"/>
            <a:headEnd/>
            <a:tailEnd/>
          </a:ln>
          <a:effectLst/>
        </p:spPr>
        <p:txBody>
          <a:bodyPr>
            <a:spAutoFit/>
          </a:bodyPr>
          <a:lstStyle/>
          <a:p>
            <a:pPr>
              <a:lnSpc>
                <a:spcPct val="90000"/>
              </a:lnSpc>
              <a:spcBef>
                <a:spcPct val="50000"/>
              </a:spcBef>
            </a:pPr>
            <a:r>
              <a:rPr lang="en-US" sz="2000" b="1" dirty="0">
                <a:latin typeface="Tahoma" charset="0"/>
              </a:rPr>
              <a:t>West Nile virus (WNV</a:t>
            </a:r>
            <a:r>
              <a:rPr lang="en-US" sz="2000" b="1" dirty="0" smtClean="0">
                <a:latin typeface="Tahoma" charset="0"/>
              </a:rPr>
              <a:t>)</a:t>
            </a:r>
            <a:endParaRPr lang="en-US" sz="2000" b="1" dirty="0">
              <a:latin typeface="Tahoma" charset="0"/>
            </a:endParaRPr>
          </a:p>
          <a:p>
            <a:pPr>
              <a:lnSpc>
                <a:spcPct val="90000"/>
              </a:lnSpc>
              <a:spcBef>
                <a:spcPct val="50000"/>
              </a:spcBef>
            </a:pPr>
            <a:r>
              <a:rPr lang="en-US" sz="2000" b="1" dirty="0">
                <a:latin typeface="Tahoma" charset="0"/>
              </a:rPr>
              <a:t>Dengue virus (DEN)</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7365" name="Text Box 5"/>
          <p:cNvSpPr txBox="1">
            <a:spLocks noChangeArrowheads="1"/>
          </p:cNvSpPr>
          <p:nvPr/>
        </p:nvSpPr>
        <p:spPr bwMode="auto">
          <a:xfrm>
            <a:off x="304800" y="228600"/>
            <a:ext cx="8534400" cy="1200329"/>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spcBef>
                <a:spcPct val="50000"/>
              </a:spcBef>
            </a:pPr>
            <a:r>
              <a:rPr lang="en-US" sz="3600" b="1" dirty="0">
                <a:solidFill>
                  <a:schemeClr val="tx2"/>
                </a:solidFill>
                <a:latin typeface="Arial" pitchFamily="34" charset="0"/>
                <a:cs typeface="Arial" pitchFamily="34" charset="0"/>
              </a:rPr>
              <a:t>Human West Nile Virus Cases </a:t>
            </a:r>
            <a:r>
              <a:rPr lang="en-US" sz="3600" b="1" dirty="0" smtClean="0">
                <a:solidFill>
                  <a:srgbClr val="FFFF00"/>
                </a:solidFill>
                <a:latin typeface="Arial" pitchFamily="34" charset="0"/>
                <a:cs typeface="Arial" pitchFamily="34" charset="0"/>
              </a:rPr>
              <a:t>Louisiana</a:t>
            </a:r>
            <a:endParaRPr lang="en-US" sz="3600" b="1" dirty="0">
              <a:solidFill>
                <a:srgbClr val="FFFF00"/>
              </a:solidFill>
              <a:latin typeface="Arial" pitchFamily="34" charset="0"/>
              <a:cs typeface="Arial" pitchFamily="34" charset="0"/>
            </a:endParaRPr>
          </a:p>
        </p:txBody>
      </p:sp>
      <p:sp>
        <p:nvSpPr>
          <p:cNvPr id="527386" name="Text Box 26"/>
          <p:cNvSpPr txBox="1">
            <a:spLocks noChangeArrowheads="1"/>
          </p:cNvSpPr>
          <p:nvPr/>
        </p:nvSpPr>
        <p:spPr bwMode="auto">
          <a:xfrm>
            <a:off x="1700213" y="5743575"/>
            <a:ext cx="1671637" cy="707886"/>
          </a:xfrm>
          <a:prstGeom prst="rect">
            <a:avLst/>
          </a:prstGeom>
          <a:noFill/>
          <a:ln w="9525">
            <a:noFill/>
            <a:miter lim="800000"/>
            <a:headEnd/>
            <a:tailEnd/>
          </a:ln>
          <a:effectLst/>
        </p:spPr>
        <p:txBody>
          <a:bodyPr>
            <a:spAutoFit/>
          </a:bodyPr>
          <a:lstStyle/>
          <a:p>
            <a:pPr algn="ctr">
              <a:spcBef>
                <a:spcPct val="50000"/>
              </a:spcBef>
            </a:pPr>
            <a:r>
              <a:rPr lang="en-US" b="1" dirty="0">
                <a:solidFill>
                  <a:schemeClr val="tx2"/>
                </a:solidFill>
                <a:latin typeface="Arial" pitchFamily="34" charset="0"/>
                <a:cs typeface="Arial" pitchFamily="34" charset="0"/>
              </a:rPr>
              <a:t>2002 </a:t>
            </a:r>
            <a:r>
              <a:rPr lang="en-US" b="1" dirty="0" smtClean="0">
                <a:solidFill>
                  <a:schemeClr val="tx2"/>
                </a:solidFill>
                <a:latin typeface="Arial" pitchFamily="34" charset="0"/>
                <a:cs typeface="Arial" pitchFamily="34" charset="0"/>
              </a:rPr>
              <a:t>Total</a:t>
            </a:r>
          </a:p>
          <a:p>
            <a:pPr algn="ctr">
              <a:spcBef>
                <a:spcPct val="50000"/>
              </a:spcBef>
            </a:pPr>
            <a:r>
              <a:rPr lang="en-US" b="1" dirty="0" smtClean="0">
                <a:solidFill>
                  <a:schemeClr val="tx2"/>
                </a:solidFill>
                <a:latin typeface="Arial" pitchFamily="34" charset="0"/>
                <a:cs typeface="Arial" pitchFamily="34" charset="0"/>
              </a:rPr>
              <a:t>(</a:t>
            </a:r>
            <a:r>
              <a:rPr lang="en-US" b="1" dirty="0">
                <a:solidFill>
                  <a:schemeClr val="tx2"/>
                </a:solidFill>
                <a:latin typeface="Arial" pitchFamily="34" charset="0"/>
                <a:cs typeface="Arial" pitchFamily="34" charset="0"/>
              </a:rPr>
              <a:t>329 cases)</a:t>
            </a:r>
          </a:p>
        </p:txBody>
      </p:sp>
      <p:sp>
        <p:nvSpPr>
          <p:cNvPr id="527387" name="Text Box 27"/>
          <p:cNvSpPr txBox="1">
            <a:spLocks noChangeArrowheads="1"/>
          </p:cNvSpPr>
          <p:nvPr/>
        </p:nvSpPr>
        <p:spPr bwMode="auto">
          <a:xfrm>
            <a:off x="5172459" y="5791200"/>
            <a:ext cx="2312603" cy="707886"/>
          </a:xfrm>
          <a:prstGeom prst="rect">
            <a:avLst/>
          </a:prstGeom>
          <a:noFill/>
          <a:ln w="9525">
            <a:noFill/>
            <a:miter lim="800000"/>
            <a:headEnd/>
            <a:tailEnd/>
          </a:ln>
          <a:effectLst/>
        </p:spPr>
        <p:txBody>
          <a:bodyPr wrap="square">
            <a:spAutoFit/>
          </a:bodyPr>
          <a:lstStyle/>
          <a:p>
            <a:pPr algn="ctr">
              <a:spcBef>
                <a:spcPct val="50000"/>
              </a:spcBef>
            </a:pPr>
            <a:r>
              <a:rPr lang="en-US" b="1" dirty="0" smtClean="0">
                <a:solidFill>
                  <a:schemeClr val="tx2"/>
                </a:solidFill>
                <a:latin typeface="Arial" pitchFamily="34" charset="0"/>
                <a:cs typeface="Arial" pitchFamily="34" charset="0"/>
              </a:rPr>
              <a:t>2015 </a:t>
            </a:r>
            <a:r>
              <a:rPr lang="en-US" b="1" dirty="0">
                <a:solidFill>
                  <a:schemeClr val="tx2"/>
                </a:solidFill>
                <a:latin typeface="Arial" pitchFamily="34" charset="0"/>
                <a:cs typeface="Arial" pitchFamily="34" charset="0"/>
              </a:rPr>
              <a:t>Total </a:t>
            </a:r>
            <a:r>
              <a:rPr lang="en-US" b="1" dirty="0" smtClean="0">
                <a:solidFill>
                  <a:schemeClr val="tx2"/>
                </a:solidFill>
                <a:latin typeface="Arial" pitchFamily="34" charset="0"/>
                <a:cs typeface="Arial" pitchFamily="34" charset="0"/>
              </a:rPr>
              <a:t>(43 </a:t>
            </a:r>
            <a:r>
              <a:rPr lang="en-US" b="1" dirty="0">
                <a:solidFill>
                  <a:schemeClr val="tx2"/>
                </a:solidFill>
                <a:latin typeface="Arial" pitchFamily="34" charset="0"/>
                <a:cs typeface="Arial" pitchFamily="34" charset="0"/>
              </a:rPr>
              <a:t>cases</a:t>
            </a:r>
            <a:r>
              <a:rPr lang="en-US" b="1" dirty="0" smtClean="0">
                <a:solidFill>
                  <a:schemeClr val="tx2"/>
                </a:solidFill>
                <a:latin typeface="Arial" pitchFamily="34" charset="0"/>
                <a:cs typeface="Arial" pitchFamily="34" charset="0"/>
              </a:rPr>
              <a:t>)</a:t>
            </a:r>
          </a:p>
          <a:p>
            <a:pPr algn="ctr">
              <a:spcBef>
                <a:spcPct val="50000"/>
              </a:spcBef>
            </a:pPr>
            <a:r>
              <a:rPr lang="en-US" sz="2400" b="1" baseline="30000" dirty="0" smtClean="0">
                <a:solidFill>
                  <a:schemeClr val="tx2"/>
                </a:solidFill>
                <a:latin typeface="Arial" pitchFamily="34" charset="0"/>
                <a:cs typeface="Arial" pitchFamily="34" charset="0"/>
              </a:rPr>
              <a:t>(USA, total 2060)</a:t>
            </a:r>
            <a:endParaRPr lang="en-US" sz="2400" b="1" baseline="30000" dirty="0">
              <a:solidFill>
                <a:schemeClr val="tx2"/>
              </a:solidFill>
              <a:latin typeface="Arial" pitchFamily="34" charset="0"/>
              <a:cs typeface="Arial" pitchFamily="34" charset="0"/>
            </a:endParaRPr>
          </a:p>
        </p:txBody>
      </p:sp>
      <p:pic>
        <p:nvPicPr>
          <p:cNvPr id="527394" name="Picture 34" descr="Louisiana human Map, 04/22/03"/>
          <p:cNvPicPr>
            <a:picLocks noChangeAspect="1" noChangeArrowheads="1"/>
          </p:cNvPicPr>
          <p:nvPr/>
        </p:nvPicPr>
        <p:blipFill>
          <a:blip r:embed="rId3" cstate="print"/>
          <a:srcRect/>
          <a:stretch>
            <a:fillRect/>
          </a:stretch>
        </p:blipFill>
        <p:spPr bwMode="auto">
          <a:xfrm>
            <a:off x="539750" y="2205038"/>
            <a:ext cx="3878263" cy="3505200"/>
          </a:xfrm>
          <a:prstGeom prst="rect">
            <a:avLst/>
          </a:prstGeom>
          <a:noFill/>
          <a:ln w="9525">
            <a:solidFill>
              <a:schemeClr val="bg2"/>
            </a:solidFill>
            <a:miter lim="800000"/>
            <a:headEnd/>
            <a:tailEnd/>
          </a:ln>
        </p:spPr>
      </p:pic>
      <p:sp>
        <p:nvSpPr>
          <p:cNvPr id="527369" name="Text Box 9"/>
          <p:cNvSpPr txBox="1">
            <a:spLocks noChangeArrowheads="1"/>
          </p:cNvSpPr>
          <p:nvPr/>
        </p:nvSpPr>
        <p:spPr bwMode="auto">
          <a:xfrm>
            <a:off x="7567613" y="2660650"/>
            <a:ext cx="1036637" cy="244475"/>
          </a:xfrm>
          <a:prstGeom prst="rect">
            <a:avLst/>
          </a:prstGeom>
          <a:noFill/>
          <a:ln w="9525">
            <a:noFill/>
            <a:miter lim="800000"/>
            <a:headEnd/>
            <a:tailEnd/>
          </a:ln>
          <a:effectLst/>
        </p:spPr>
        <p:txBody>
          <a:bodyPr>
            <a:spAutoFit/>
          </a:bodyPr>
          <a:lstStyle/>
          <a:p>
            <a:pPr>
              <a:spcBef>
                <a:spcPct val="50000"/>
              </a:spcBef>
            </a:pPr>
            <a:r>
              <a:rPr lang="en-US" sz="1000">
                <a:solidFill>
                  <a:schemeClr val="bg1"/>
                </a:solidFill>
              </a:rPr>
              <a:t>No data</a:t>
            </a:r>
          </a:p>
        </p:txBody>
      </p:sp>
      <p:pic>
        <p:nvPicPr>
          <p:cNvPr id="116067" name="Picture 116066"/>
          <p:cNvPicPr>
            <a:picLocks noChangeAspect="1"/>
          </p:cNvPicPr>
          <p:nvPr/>
        </p:nvPicPr>
        <p:blipFill>
          <a:blip r:embed="rId4"/>
          <a:stretch>
            <a:fillRect/>
          </a:stretch>
        </p:blipFill>
        <p:spPr>
          <a:xfrm>
            <a:off x="4953000" y="2176463"/>
            <a:ext cx="3521463" cy="3567112"/>
          </a:xfrm>
          <a:prstGeom prst="rect">
            <a:avLst/>
          </a:prstGeom>
        </p:spPr>
      </p:pic>
      <p:sp>
        <p:nvSpPr>
          <p:cNvPr id="116068" name="Rectangle 116067"/>
          <p:cNvSpPr/>
          <p:nvPr/>
        </p:nvSpPr>
        <p:spPr>
          <a:xfrm>
            <a:off x="4947038" y="1706235"/>
            <a:ext cx="3512500" cy="338554"/>
          </a:xfrm>
          <a:prstGeom prst="rect">
            <a:avLst/>
          </a:prstGeom>
        </p:spPr>
        <p:txBody>
          <a:bodyPr wrap="none">
            <a:spAutoFit/>
          </a:bodyPr>
          <a:lstStyle/>
          <a:p>
            <a:r>
              <a:rPr lang="en-US" dirty="0"/>
              <a:t>http://diseasemaps.usgs.gov/mapviewer/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81000" y="381000"/>
            <a:ext cx="8153400" cy="838200"/>
          </a:xfrm>
        </p:spPr>
        <p:txBody>
          <a:bodyPr/>
          <a:lstStyle/>
          <a:p>
            <a:r>
              <a:rPr lang="en-US" sz="2800" b="1" dirty="0"/>
              <a:t>Structure &amp; physical properties of the </a:t>
            </a:r>
            <a:r>
              <a:rPr lang="en-US" sz="2800" b="1" dirty="0" err="1"/>
              <a:t>virion</a:t>
            </a:r>
            <a:endParaRPr lang="en-US" sz="2800" b="1" dirty="0"/>
          </a:p>
        </p:txBody>
      </p:sp>
      <p:sp>
        <p:nvSpPr>
          <p:cNvPr id="43011" name="Rectangle 3"/>
          <p:cNvSpPr>
            <a:spLocks noGrp="1" noChangeArrowheads="1"/>
          </p:cNvSpPr>
          <p:nvPr>
            <p:ph type="body" idx="1"/>
          </p:nvPr>
        </p:nvSpPr>
        <p:spPr>
          <a:xfrm>
            <a:off x="533400" y="1371600"/>
            <a:ext cx="7924800" cy="5715000"/>
          </a:xfrm>
        </p:spPr>
        <p:txBody>
          <a:bodyPr/>
          <a:lstStyle/>
          <a:p>
            <a:r>
              <a:rPr lang="en-US" sz="2400" b="1" dirty="0" err="1"/>
              <a:t>Virions</a:t>
            </a:r>
            <a:r>
              <a:rPr lang="en-US" sz="2400" b="1" dirty="0"/>
              <a:t> are spherical</a:t>
            </a:r>
          </a:p>
          <a:p>
            <a:pPr lvl="1"/>
            <a:r>
              <a:rPr lang="en-US" sz="2000" b="1" dirty="0"/>
              <a:t>~ </a:t>
            </a:r>
            <a:r>
              <a:rPr lang="en-US" sz="2000" b="1" dirty="0" smtClean="0"/>
              <a:t>50 </a:t>
            </a:r>
            <a:r>
              <a:rPr lang="en-US" sz="2000" b="1" dirty="0"/>
              <a:t>nm in </a:t>
            </a:r>
            <a:r>
              <a:rPr lang="en-US" sz="2000" b="1" dirty="0" smtClean="0"/>
              <a:t>diameter</a:t>
            </a:r>
            <a:endParaRPr lang="en-US" sz="2000" b="1" dirty="0"/>
          </a:p>
          <a:p>
            <a:r>
              <a:rPr lang="en-US" sz="2400" b="1" dirty="0" smtClean="0"/>
              <a:t>Surrounded </a:t>
            </a:r>
            <a:r>
              <a:rPr lang="en-US" sz="2400" b="1" dirty="0"/>
              <a:t>by lipid bilayer</a:t>
            </a:r>
          </a:p>
          <a:p>
            <a:pPr lvl="1"/>
            <a:r>
              <a:rPr lang="en-US" sz="2000" b="1" dirty="0"/>
              <a:t>Readily inactivated by organic solvents or detergents</a:t>
            </a:r>
          </a:p>
          <a:p>
            <a:r>
              <a:rPr lang="en-US" sz="2400" b="1" dirty="0"/>
              <a:t>3 viral structural proteins </a:t>
            </a:r>
          </a:p>
          <a:p>
            <a:pPr lvl="1"/>
            <a:r>
              <a:rPr lang="en-US" sz="2000" b="1" dirty="0"/>
              <a:t>Envelope (E)</a:t>
            </a:r>
          </a:p>
          <a:p>
            <a:pPr lvl="2"/>
            <a:r>
              <a:rPr lang="en-US" sz="1800" b="1" dirty="0" smtClean="0"/>
              <a:t>Surface protein</a:t>
            </a:r>
          </a:p>
          <a:p>
            <a:pPr lvl="2"/>
            <a:r>
              <a:rPr lang="en-US" sz="1800" b="1" dirty="0" smtClean="0"/>
              <a:t>Major antigenic determinant</a:t>
            </a:r>
            <a:endParaRPr lang="en-US" sz="1800" b="1" dirty="0"/>
          </a:p>
          <a:p>
            <a:pPr lvl="2"/>
            <a:r>
              <a:rPr lang="en-US" sz="1800" b="1" dirty="0"/>
              <a:t>Mediates </a:t>
            </a:r>
            <a:r>
              <a:rPr lang="en-US" sz="1800" b="1" dirty="0" smtClean="0"/>
              <a:t>binding and fusion</a:t>
            </a:r>
            <a:endParaRPr lang="en-US" sz="1800" b="1" dirty="0"/>
          </a:p>
          <a:p>
            <a:pPr lvl="1"/>
            <a:r>
              <a:rPr lang="en-US" sz="2000" b="1" dirty="0" smtClean="0"/>
              <a:t>Membrane </a:t>
            </a:r>
            <a:r>
              <a:rPr lang="en-US" sz="2000" b="1" dirty="0"/>
              <a:t>(M</a:t>
            </a:r>
            <a:r>
              <a:rPr lang="en-US" sz="2000" b="1" dirty="0" smtClean="0"/>
              <a:t>)</a:t>
            </a:r>
          </a:p>
          <a:p>
            <a:pPr lvl="2"/>
            <a:r>
              <a:rPr lang="en-US" sz="1800" b="1" dirty="0" smtClean="0"/>
              <a:t>Surface protein</a:t>
            </a:r>
          </a:p>
          <a:p>
            <a:pPr lvl="2"/>
            <a:r>
              <a:rPr lang="en-US" sz="1800" b="1" dirty="0" smtClean="0"/>
              <a:t>Made </a:t>
            </a:r>
            <a:r>
              <a:rPr lang="en-US" sz="1800" b="1" dirty="0"/>
              <a:t>as precursor form (</a:t>
            </a:r>
            <a:r>
              <a:rPr lang="en-US" sz="1800" b="1" dirty="0" err="1"/>
              <a:t>prM</a:t>
            </a:r>
            <a:r>
              <a:rPr lang="en-US" sz="1800" b="1" dirty="0"/>
              <a:t>) </a:t>
            </a:r>
          </a:p>
          <a:p>
            <a:pPr lvl="1"/>
            <a:r>
              <a:rPr lang="en-US" sz="2000" b="1" dirty="0" err="1" smtClean="0"/>
              <a:t>Capsid</a:t>
            </a:r>
            <a:r>
              <a:rPr lang="en-US" sz="2000" b="1" dirty="0" smtClean="0"/>
              <a:t> </a:t>
            </a:r>
            <a:r>
              <a:rPr lang="en-US" sz="2000" b="1" dirty="0"/>
              <a:t>(C)</a:t>
            </a:r>
          </a:p>
        </p:txBody>
      </p:sp>
      <p:pic>
        <p:nvPicPr>
          <p:cNvPr id="4" name="Picture 8" descr="deng_2"/>
          <p:cNvPicPr>
            <a:picLocks noChangeAspect="1" noChangeArrowheads="1"/>
          </p:cNvPicPr>
          <p:nvPr/>
        </p:nvPicPr>
        <p:blipFill>
          <a:blip r:embed="rId3" cstate="print"/>
          <a:srcRect/>
          <a:stretch>
            <a:fillRect/>
          </a:stretch>
        </p:blipFill>
        <p:spPr bwMode="auto">
          <a:xfrm>
            <a:off x="6324600" y="3048000"/>
            <a:ext cx="2338387" cy="2667000"/>
          </a:xfrm>
          <a:prstGeom prst="rect">
            <a:avLst/>
          </a:prstGeom>
          <a:noFill/>
        </p:spPr>
      </p:pic>
      <p:sp>
        <p:nvSpPr>
          <p:cNvPr id="5" name="Text Box 9"/>
          <p:cNvSpPr txBox="1">
            <a:spLocks noChangeArrowheads="1"/>
          </p:cNvSpPr>
          <p:nvPr/>
        </p:nvSpPr>
        <p:spPr bwMode="auto">
          <a:xfrm>
            <a:off x="6248400" y="5943600"/>
            <a:ext cx="2514600" cy="336550"/>
          </a:xfrm>
          <a:prstGeom prst="rect">
            <a:avLst/>
          </a:prstGeom>
          <a:noFill/>
          <a:ln w="9525">
            <a:noFill/>
            <a:miter lim="800000"/>
            <a:headEnd/>
            <a:tailEnd/>
          </a:ln>
          <a:effectLst/>
        </p:spPr>
        <p:txBody>
          <a:bodyPr>
            <a:spAutoFit/>
          </a:bodyPr>
          <a:lstStyle/>
          <a:p>
            <a:pPr eaLnBrk="0" hangingPunct="0">
              <a:spcBef>
                <a:spcPct val="50000"/>
              </a:spcBef>
            </a:pPr>
            <a:r>
              <a:rPr lang="en-US" b="1">
                <a:latin typeface="Tahoma" charset="0"/>
              </a:rPr>
              <a:t>Dengue virus particles</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09600" y="1524000"/>
            <a:ext cx="7721855" cy="3919537"/>
          </a:xfrm>
          <a:prstGeom prst="rect">
            <a:avLst/>
          </a:prstGeom>
          <a:noFill/>
          <a:ln w="9525">
            <a:noFill/>
            <a:miter lim="800000"/>
            <a:headEnd/>
            <a:tailEnd/>
          </a:ln>
        </p:spPr>
      </p:pic>
      <p:sp>
        <p:nvSpPr>
          <p:cNvPr id="6" name="TextBox 5"/>
          <p:cNvSpPr txBox="1"/>
          <p:nvPr/>
        </p:nvSpPr>
        <p:spPr>
          <a:xfrm>
            <a:off x="3581400" y="990600"/>
            <a:ext cx="1653017" cy="461665"/>
          </a:xfrm>
          <a:prstGeom prst="rect">
            <a:avLst/>
          </a:prstGeom>
          <a:noFill/>
        </p:spPr>
        <p:txBody>
          <a:bodyPr wrap="none" rtlCol="0">
            <a:spAutoFit/>
          </a:bodyPr>
          <a:lstStyle/>
          <a:p>
            <a:r>
              <a:rPr lang="en-US" sz="2400" b="1" dirty="0" smtClean="0">
                <a:latin typeface="Arial" pitchFamily="34" charset="0"/>
                <a:cs typeface="Arial" pitchFamily="34" charset="0"/>
              </a:rPr>
              <a:t>SLE in ER</a:t>
            </a:r>
            <a:endParaRPr lang="en-US" sz="2400" b="1" dirty="0">
              <a:latin typeface="Arial" pitchFamily="34" charset="0"/>
              <a:cs typeface="Arial" pitchFamily="34" charset="0"/>
            </a:endParaRPr>
          </a:p>
        </p:txBody>
      </p:sp>
      <p:sp>
        <p:nvSpPr>
          <p:cNvPr id="7" name="TextBox 6"/>
          <p:cNvSpPr txBox="1"/>
          <p:nvPr/>
        </p:nvSpPr>
        <p:spPr>
          <a:xfrm>
            <a:off x="5791201" y="5486400"/>
            <a:ext cx="2667000" cy="1200329"/>
          </a:xfrm>
          <a:prstGeom prst="rect">
            <a:avLst/>
          </a:prstGeom>
          <a:noFill/>
        </p:spPr>
        <p:txBody>
          <a:bodyPr wrap="square" rtlCol="0">
            <a:spAutoFit/>
          </a:bodyPr>
          <a:lstStyle/>
          <a:p>
            <a:pPr algn="ctr"/>
            <a:r>
              <a:rPr lang="en-US" sz="2400" b="1" dirty="0" smtClean="0">
                <a:latin typeface="Arial" pitchFamily="34" charset="0"/>
                <a:cs typeface="Arial" pitchFamily="34" charset="0"/>
              </a:rPr>
              <a:t>Hepatitis C virus (HCV) </a:t>
            </a:r>
            <a:r>
              <a:rPr lang="en-US" sz="2400" b="1" dirty="0" err="1" smtClean="0">
                <a:latin typeface="Arial" pitchFamily="34" charset="0"/>
                <a:cs typeface="Arial" pitchFamily="34" charset="0"/>
              </a:rPr>
              <a:t>immunogold</a:t>
            </a:r>
            <a:endParaRPr lang="en-US" sz="2400" b="1" dirty="0">
              <a:latin typeface="Arial" pitchFamily="34" charset="0"/>
              <a:cs typeface="Arial" pitchFamily="34" charset="0"/>
            </a:endParaRPr>
          </a:p>
        </p:txBody>
      </p:sp>
      <p:sp>
        <p:nvSpPr>
          <p:cNvPr id="8" name="TextBox 7"/>
          <p:cNvSpPr txBox="1"/>
          <p:nvPr/>
        </p:nvSpPr>
        <p:spPr>
          <a:xfrm>
            <a:off x="3200400" y="5562600"/>
            <a:ext cx="2514600" cy="830997"/>
          </a:xfrm>
          <a:prstGeom prst="rect">
            <a:avLst/>
          </a:prstGeom>
          <a:noFill/>
          <a:ln>
            <a:noFill/>
          </a:ln>
        </p:spPr>
        <p:txBody>
          <a:bodyPr wrap="square" rtlCol="0">
            <a:spAutoFit/>
          </a:bodyPr>
          <a:lstStyle/>
          <a:p>
            <a:pPr algn="ctr"/>
            <a:r>
              <a:rPr lang="en-US" sz="2400" b="1" dirty="0" smtClean="0">
                <a:latin typeface="Arial" pitchFamily="34" charset="0"/>
                <a:cs typeface="Arial" pitchFamily="34" charset="0"/>
              </a:rPr>
              <a:t>CSFV </a:t>
            </a:r>
            <a:r>
              <a:rPr lang="en-US" sz="2400" b="1" dirty="0" err="1" smtClean="0">
                <a:latin typeface="Arial" pitchFamily="34" charset="0"/>
                <a:cs typeface="Arial" pitchFamily="34" charset="0"/>
              </a:rPr>
              <a:t>immunostain</a:t>
            </a:r>
            <a:endParaRPr lang="en-US" sz="2400" b="1" dirty="0">
              <a:latin typeface="Arial" pitchFamily="34" charset="0"/>
              <a:cs typeface="Arial" pitchFamily="34" charset="0"/>
            </a:endParaRPr>
          </a:p>
        </p:txBody>
      </p:sp>
      <p:sp>
        <p:nvSpPr>
          <p:cNvPr id="9" name="TextBox 8"/>
          <p:cNvSpPr txBox="1"/>
          <p:nvPr/>
        </p:nvSpPr>
        <p:spPr>
          <a:xfrm>
            <a:off x="609600" y="5486400"/>
            <a:ext cx="2514600" cy="1200329"/>
          </a:xfrm>
          <a:prstGeom prst="rect">
            <a:avLst/>
          </a:prstGeom>
          <a:noFill/>
        </p:spPr>
        <p:txBody>
          <a:bodyPr wrap="square" rtlCol="0">
            <a:spAutoFit/>
          </a:bodyPr>
          <a:lstStyle/>
          <a:p>
            <a:pPr algn="ctr"/>
            <a:r>
              <a:rPr lang="en-US" sz="2400" b="1" dirty="0" smtClean="0">
                <a:latin typeface="Arial" pitchFamily="34" charset="0"/>
                <a:cs typeface="Arial" pitchFamily="34" charset="0"/>
              </a:rPr>
              <a:t>Classical swine fever virus (CSFV)</a:t>
            </a:r>
            <a:endParaRPr lang="en-US" sz="2400" b="1" dirty="0">
              <a:latin typeface="Arial" pitchFamily="34" charset="0"/>
              <a:cs typeface="Arial" pitchFamily="34" charset="0"/>
            </a:endParaRPr>
          </a:p>
        </p:txBody>
      </p:sp>
      <p:sp>
        <p:nvSpPr>
          <p:cNvPr id="10" name="TextBox 9"/>
          <p:cNvSpPr txBox="1"/>
          <p:nvPr/>
        </p:nvSpPr>
        <p:spPr>
          <a:xfrm>
            <a:off x="609600" y="381000"/>
            <a:ext cx="2438400" cy="1200329"/>
          </a:xfrm>
          <a:prstGeom prst="rect">
            <a:avLst/>
          </a:prstGeom>
          <a:noFill/>
        </p:spPr>
        <p:txBody>
          <a:bodyPr wrap="square" rtlCol="0">
            <a:spAutoFit/>
          </a:bodyPr>
          <a:lstStyle/>
          <a:p>
            <a:pPr algn="ctr"/>
            <a:r>
              <a:rPr lang="en-US" sz="2400" b="1" dirty="0" smtClean="0">
                <a:latin typeface="Arial" pitchFamily="34" charset="0"/>
                <a:cs typeface="Arial" pitchFamily="34" charset="0"/>
              </a:rPr>
              <a:t>St. Louis encephalitis virus (SLE)</a:t>
            </a:r>
            <a:endParaRPr lang="en-US" sz="2400" b="1" dirty="0">
              <a:latin typeface="Arial" pitchFamily="34" charset="0"/>
              <a:cs typeface="Arial" pitchFamily="34" charset="0"/>
            </a:endParaRPr>
          </a:p>
        </p:txBody>
      </p:sp>
      <p:sp>
        <p:nvSpPr>
          <p:cNvPr id="11" name="TextBox 10"/>
          <p:cNvSpPr txBox="1"/>
          <p:nvPr/>
        </p:nvSpPr>
        <p:spPr>
          <a:xfrm>
            <a:off x="6781800" y="990600"/>
            <a:ext cx="782587" cy="461665"/>
          </a:xfrm>
          <a:prstGeom prst="rect">
            <a:avLst/>
          </a:prstGeom>
          <a:noFill/>
        </p:spPr>
        <p:txBody>
          <a:bodyPr wrap="none" rtlCol="0">
            <a:spAutoFit/>
          </a:bodyPr>
          <a:lstStyle/>
          <a:p>
            <a:r>
              <a:rPr lang="en-US" sz="2400" b="1" dirty="0" smtClean="0">
                <a:latin typeface="Arial" pitchFamily="34" charset="0"/>
                <a:cs typeface="Arial" pitchFamily="34" charset="0"/>
              </a:rPr>
              <a:t>SLE</a:t>
            </a:r>
            <a:endParaRPr lang="en-US"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algn="ctr"/>
            <a:r>
              <a:rPr lang="en-US" sz="3200" b="1" dirty="0"/>
              <a:t>Binding &amp; entry (1)</a:t>
            </a:r>
          </a:p>
        </p:txBody>
      </p:sp>
      <p:sp>
        <p:nvSpPr>
          <p:cNvPr id="44035" name="Rectangle 3"/>
          <p:cNvSpPr>
            <a:spLocks noGrp="1" noChangeArrowheads="1"/>
          </p:cNvSpPr>
          <p:nvPr>
            <p:ph type="body" idx="1"/>
          </p:nvPr>
        </p:nvSpPr>
        <p:spPr>
          <a:xfrm>
            <a:off x="609600" y="1295400"/>
            <a:ext cx="7924800" cy="5105400"/>
          </a:xfrm>
        </p:spPr>
        <p:txBody>
          <a:bodyPr/>
          <a:lstStyle/>
          <a:p>
            <a:pPr>
              <a:lnSpc>
                <a:spcPct val="110000"/>
              </a:lnSpc>
            </a:pPr>
            <a:r>
              <a:rPr lang="en-US" sz="2400" b="1" dirty="0" smtClean="0"/>
              <a:t>E </a:t>
            </a:r>
            <a:r>
              <a:rPr lang="en-US" sz="2400" b="1" dirty="0"/>
              <a:t>binds a receptor on the cell surface </a:t>
            </a:r>
          </a:p>
          <a:p>
            <a:pPr lvl="1">
              <a:lnSpc>
                <a:spcPct val="110000"/>
              </a:lnSpc>
            </a:pPr>
            <a:r>
              <a:rPr lang="en-US" sz="2400" b="1" dirty="0"/>
              <a:t>E-reactive antibodies neutralize infectivity by blocking binding</a:t>
            </a:r>
          </a:p>
          <a:p>
            <a:pPr>
              <a:lnSpc>
                <a:spcPct val="110000"/>
              </a:lnSpc>
            </a:pPr>
            <a:r>
              <a:rPr lang="en-US" sz="2400" b="1" dirty="0" smtClean="0"/>
              <a:t>Multiple receptors for different cell types and in different host species</a:t>
            </a:r>
          </a:p>
          <a:p>
            <a:pPr lvl="1">
              <a:lnSpc>
                <a:spcPct val="110000"/>
              </a:lnSpc>
            </a:pPr>
            <a:r>
              <a:rPr lang="en-US" sz="2400" b="1" dirty="0" smtClean="0"/>
              <a:t>Dengue virus, DC-SIGN </a:t>
            </a:r>
            <a:r>
              <a:rPr lang="en-US" sz="1800" b="1" dirty="0" smtClean="0"/>
              <a:t>(dendritic cell-specific intercellular adhesion molecule-3-grabbing </a:t>
            </a:r>
            <a:r>
              <a:rPr lang="en-US" sz="1800" b="1" dirty="0" err="1" smtClean="0"/>
              <a:t>nonintegrin</a:t>
            </a:r>
            <a:r>
              <a:rPr lang="en-US" sz="1800" b="1" dirty="0" smtClean="0"/>
              <a:t>)</a:t>
            </a:r>
          </a:p>
          <a:p>
            <a:pPr lvl="1">
              <a:lnSpc>
                <a:spcPct val="110000"/>
              </a:lnSpc>
            </a:pPr>
            <a:r>
              <a:rPr lang="en-US" sz="2400" b="1" dirty="0" smtClean="0"/>
              <a:t>West Nile, DC-SIGNR </a:t>
            </a:r>
            <a:r>
              <a:rPr lang="en-US" sz="1800" b="1" dirty="0" smtClean="0"/>
              <a:t>(DC-SIGN related)</a:t>
            </a:r>
            <a:endParaRPr lang="en-US" sz="1800" b="1" dirty="0"/>
          </a:p>
          <a:p>
            <a:pPr>
              <a:lnSpc>
                <a:spcPct val="110000"/>
              </a:lnSpc>
            </a:pPr>
            <a:r>
              <a:rPr lang="en-US" sz="2400" b="1" dirty="0" smtClean="0"/>
              <a:t>Several </a:t>
            </a:r>
            <a:r>
              <a:rPr lang="en-US" sz="2400" b="1" dirty="0" err="1" smtClean="0"/>
              <a:t>flaviviruses</a:t>
            </a:r>
            <a:r>
              <a:rPr lang="en-US" sz="2400" b="1" dirty="0" smtClean="0"/>
              <a:t> </a:t>
            </a:r>
            <a:r>
              <a:rPr lang="en-US" sz="2400" b="1" dirty="0"/>
              <a:t>can bind &amp; enter cells by </a:t>
            </a:r>
            <a:r>
              <a:rPr lang="en-US" sz="2400" b="1" dirty="0">
                <a:solidFill>
                  <a:schemeClr val="hlink"/>
                </a:solidFill>
              </a:rPr>
              <a:t>antibody-dependent enhancement (ADE) </a:t>
            </a:r>
            <a:endParaRPr lang="en-US" sz="2400" b="1" dirty="0"/>
          </a:p>
          <a:p>
            <a:pPr lvl="1">
              <a:lnSpc>
                <a:spcPct val="110000"/>
              </a:lnSpc>
            </a:pPr>
            <a:r>
              <a:rPr lang="en-US" sz="2400" b="1" dirty="0" err="1" smtClean="0"/>
              <a:t>Immunogloblin</a:t>
            </a:r>
            <a:r>
              <a:rPr lang="en-US" sz="2400" b="1" dirty="0" smtClean="0"/>
              <a:t> </a:t>
            </a:r>
            <a:r>
              <a:rPr lang="en-US" sz="2400" b="1" dirty="0" err="1" smtClean="0"/>
              <a:t>Fc</a:t>
            </a:r>
            <a:r>
              <a:rPr lang="en-US" sz="2400" b="1" dirty="0" smtClean="0"/>
              <a:t> receptor + cells</a:t>
            </a:r>
            <a:endParaRPr lang="en-US" sz="2400" b="1" dirty="0"/>
          </a:p>
          <a:p>
            <a:pPr>
              <a:lnSpc>
                <a:spcPct val="110000"/>
              </a:lnSpc>
            </a:pPr>
            <a:endParaRPr lang="en-US" sz="2400" b="1" dirty="0">
              <a:solidFill>
                <a:schemeClr val="hlink"/>
              </a:solidFill>
            </a:endParaRP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001000" cy="762000"/>
          </a:xfrm>
        </p:spPr>
        <p:txBody>
          <a:bodyPr/>
          <a:lstStyle/>
          <a:p>
            <a:pPr algn="ctr"/>
            <a:r>
              <a:rPr lang="en-US" sz="2800" b="1" dirty="0" smtClean="0"/>
              <a:t>Antibody-dependent enhancement (ADE) of viral infection</a:t>
            </a:r>
            <a:endParaRPr lang="en-US" sz="2800" b="1" dirty="0"/>
          </a:p>
        </p:txBody>
      </p:sp>
      <p:sp>
        <p:nvSpPr>
          <p:cNvPr id="3" name="Content Placeholder 2"/>
          <p:cNvSpPr>
            <a:spLocks noGrp="1"/>
          </p:cNvSpPr>
          <p:nvPr>
            <p:ph idx="1"/>
          </p:nvPr>
        </p:nvSpPr>
        <p:spPr>
          <a:xfrm>
            <a:off x="457200" y="3657600"/>
            <a:ext cx="8458200" cy="4648200"/>
          </a:xfrm>
        </p:spPr>
        <p:txBody>
          <a:bodyPr/>
          <a:lstStyle/>
          <a:p>
            <a:r>
              <a:rPr lang="en-US" sz="2000" b="1" dirty="0" smtClean="0">
                <a:latin typeface="Arial" pitchFamily="34" charset="0"/>
                <a:cs typeface="Arial" pitchFamily="34" charset="0"/>
              </a:rPr>
              <a:t>Secondary dengue virus-2 infection after primary dengue virus-1 infection is a risk factor for dengue shock syndrome</a:t>
            </a:r>
          </a:p>
          <a:p>
            <a:r>
              <a:rPr lang="en-US" sz="2000" b="1" dirty="0" smtClean="0">
                <a:latin typeface="Arial" pitchFamily="34" charset="0"/>
                <a:cs typeface="Arial" pitchFamily="34" charset="0"/>
              </a:rPr>
              <a:t>Antibodies pre-existing from primary dengue virus infection enhance the replication of the second infecting dengue virus serotype</a:t>
            </a:r>
          </a:p>
          <a:p>
            <a:r>
              <a:rPr lang="en-US" sz="2000" b="1" dirty="0" smtClean="0">
                <a:latin typeface="Arial" pitchFamily="34" charset="0"/>
                <a:cs typeface="Arial" pitchFamily="34" charset="0"/>
              </a:rPr>
              <a:t>The virus-antibody complex can bind to cells bearing FcR (</a:t>
            </a:r>
            <a:r>
              <a:rPr lang="en-US" sz="2000" b="1" dirty="0" err="1" smtClean="0">
                <a:latin typeface="Arial" pitchFamily="34" charset="0"/>
                <a:cs typeface="Arial" pitchFamily="34" charset="0"/>
              </a:rPr>
              <a:t>monocytes</a:t>
            </a:r>
            <a:r>
              <a:rPr lang="en-US" sz="2000" b="1" dirty="0" smtClean="0">
                <a:latin typeface="Arial" pitchFamily="34" charset="0"/>
                <a:cs typeface="Arial" pitchFamily="34" charset="0"/>
              </a:rPr>
              <a:t>, macrophages, B cells and granulocytes) in </a:t>
            </a:r>
            <a:r>
              <a:rPr lang="en-US" sz="2000" b="1" dirty="0" err="1" smtClean="0">
                <a:latin typeface="Arial" pitchFamily="34" charset="0"/>
                <a:cs typeface="Arial" pitchFamily="34" charset="0"/>
              </a:rPr>
              <a:t>flavivirus</a:t>
            </a:r>
            <a:r>
              <a:rPr lang="en-US" sz="2000" b="1" dirty="0" smtClean="0">
                <a:latin typeface="Arial" pitchFamily="34" charset="0"/>
                <a:cs typeface="Arial" pitchFamily="34" charset="0"/>
              </a:rPr>
              <a:t> infection</a:t>
            </a:r>
          </a:p>
          <a:p>
            <a:r>
              <a:rPr lang="en-US" sz="2000" b="1" dirty="0" smtClean="0">
                <a:latin typeface="Arial" pitchFamily="34" charset="0"/>
                <a:cs typeface="Arial" pitchFamily="34" charset="0"/>
              </a:rPr>
              <a:t>Complement receptors involvement (</a:t>
            </a:r>
            <a:r>
              <a:rPr lang="en-US" sz="2000" b="1" dirty="0" err="1" smtClean="0">
                <a:latin typeface="Arial" pitchFamily="34" charset="0"/>
                <a:cs typeface="Arial" pitchFamily="34" charset="0"/>
              </a:rPr>
              <a:t>flavivirus</a:t>
            </a:r>
            <a:r>
              <a:rPr lang="en-US" sz="2000" b="1" dirty="0" smtClean="0">
                <a:latin typeface="Arial" pitchFamily="34" charset="0"/>
                <a:cs typeface="Arial" pitchFamily="34" charset="0"/>
              </a:rPr>
              <a:t>, HIV, Ebola virus)</a:t>
            </a:r>
            <a:endParaRPr lang="en-US" sz="2000" b="1" dirty="0">
              <a:latin typeface="Arial" pitchFamily="34" charset="0"/>
              <a:cs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533400" y="1600200"/>
            <a:ext cx="6090660" cy="206084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715000" y="914400"/>
            <a:ext cx="2867025" cy="62606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6781800" y="1676400"/>
            <a:ext cx="1885950" cy="1721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 Nile Virus: Human Diseases</a:t>
            </a:r>
            <a:endParaRPr lang="en-US" dirty="0"/>
          </a:p>
        </p:txBody>
      </p:sp>
      <p:sp>
        <p:nvSpPr>
          <p:cNvPr id="4" name="Rectangle 3"/>
          <p:cNvSpPr/>
          <p:nvPr/>
        </p:nvSpPr>
        <p:spPr>
          <a:xfrm>
            <a:off x="2286000" y="6172200"/>
            <a:ext cx="6477000" cy="584775"/>
          </a:xfrm>
          <a:prstGeom prst="rect">
            <a:avLst/>
          </a:prstGeom>
        </p:spPr>
        <p:txBody>
          <a:bodyPr wrap="square">
            <a:spAutoFit/>
          </a:bodyPr>
          <a:lstStyle/>
          <a:p>
            <a:r>
              <a:rPr lang="en-US" dirty="0" smtClean="0">
                <a:hlinkClick r:id="rId4"/>
              </a:rPr>
              <a:t>http://www.cdc.gov/ncidod/dvbid/westnile/wnv_communityVideo.htm#clips</a:t>
            </a:r>
            <a:endParaRPr lang="en-US" dirty="0" smtClean="0"/>
          </a:p>
          <a:p>
            <a:endParaRPr lang="en-US" dirty="0"/>
          </a:p>
        </p:txBody>
      </p:sp>
      <p:pic>
        <p:nvPicPr>
          <p:cNvPr id="5" name="CDC WNV_3of6.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1727200" y="1295400"/>
            <a:ext cx="5689600" cy="426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1794" name="Picture 2"/>
          <p:cNvPicPr>
            <a:picLocks noChangeAspect="1" noChangeArrowheads="1"/>
          </p:cNvPicPr>
          <p:nvPr/>
        </p:nvPicPr>
        <p:blipFill>
          <a:blip r:embed="rId2" cstate="print"/>
          <a:srcRect b="42691"/>
          <a:stretch>
            <a:fillRect/>
          </a:stretch>
        </p:blipFill>
        <p:spPr bwMode="auto">
          <a:xfrm>
            <a:off x="476250" y="381000"/>
            <a:ext cx="8172450" cy="5943600"/>
          </a:xfrm>
          <a:prstGeom prst="rect">
            <a:avLst/>
          </a:prstGeom>
          <a:noFill/>
          <a:ln w="9525">
            <a:noFill/>
            <a:miter lim="800000"/>
            <a:headEnd/>
            <a:tailEnd/>
          </a:ln>
        </p:spPr>
      </p:pic>
      <p:sp>
        <p:nvSpPr>
          <p:cNvPr id="4" name="TextBox 3"/>
          <p:cNvSpPr txBox="1"/>
          <p:nvPr/>
        </p:nvSpPr>
        <p:spPr>
          <a:xfrm>
            <a:off x="6652438" y="2119423"/>
            <a:ext cx="1846980" cy="238527"/>
          </a:xfrm>
          <a:prstGeom prst="rect">
            <a:avLst/>
          </a:prstGeom>
          <a:solidFill>
            <a:schemeClr val="tx2"/>
          </a:solidFill>
        </p:spPr>
        <p:txBody>
          <a:bodyPr wrap="none" rtlCol="0">
            <a:spAutoFit/>
          </a:bodyPr>
          <a:lstStyle/>
          <a:p>
            <a:r>
              <a:rPr lang="en-US" sz="950" b="1" dirty="0">
                <a:solidFill>
                  <a:schemeClr val="bg1"/>
                </a:solidFill>
                <a:latin typeface="Arial" panose="020B0604020202020204" pitchFamily="34" charset="0"/>
                <a:cs typeface="Arial" panose="020B0604020202020204" pitchFamily="34" charset="0"/>
              </a:rPr>
              <a:t>f</a:t>
            </a:r>
            <a:r>
              <a:rPr lang="en-US" sz="950" b="1" dirty="0" smtClean="0">
                <a:solidFill>
                  <a:schemeClr val="bg1"/>
                </a:solidFill>
                <a:latin typeface="Arial" panose="020B0604020202020204" pitchFamily="34" charset="0"/>
                <a:cs typeface="Arial" panose="020B0604020202020204" pitchFamily="34" charset="0"/>
              </a:rPr>
              <a:t>rom neutralization, infecting</a:t>
            </a:r>
            <a:endParaRPr lang="en-US" sz="95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cstate="print"/>
          <a:srcRect t="58083"/>
          <a:stretch>
            <a:fillRect/>
          </a:stretch>
        </p:blipFill>
        <p:spPr bwMode="auto">
          <a:xfrm>
            <a:off x="426359" y="914400"/>
            <a:ext cx="8308440" cy="4419600"/>
          </a:xfrm>
          <a:prstGeom prst="rect">
            <a:avLst/>
          </a:prstGeom>
          <a:noFill/>
          <a:ln w="9525">
            <a:noFill/>
            <a:miter lim="800000"/>
            <a:headEnd/>
            <a:tailEnd/>
          </a:ln>
        </p:spPr>
      </p:pic>
      <p:sp>
        <p:nvSpPr>
          <p:cNvPr id="5" name="TextBox 4"/>
          <p:cNvSpPr txBox="1"/>
          <p:nvPr/>
        </p:nvSpPr>
        <p:spPr>
          <a:xfrm>
            <a:off x="5334000" y="2057400"/>
            <a:ext cx="1142999" cy="677108"/>
          </a:xfrm>
          <a:prstGeom prst="rect">
            <a:avLst/>
          </a:prstGeom>
          <a:solidFill>
            <a:schemeClr val="tx2"/>
          </a:solidFill>
        </p:spPr>
        <p:txBody>
          <a:bodyPr wrap="square" rtlCol="0">
            <a:spAutoFit/>
          </a:bodyPr>
          <a:lstStyle/>
          <a:p>
            <a:r>
              <a:rPr lang="en-US" sz="950" b="1" dirty="0" smtClean="0">
                <a:solidFill>
                  <a:schemeClr val="bg1"/>
                </a:solidFill>
                <a:latin typeface="Arial" panose="020B0604020202020204" pitchFamily="34" charset="0"/>
                <a:cs typeface="Arial" panose="020B0604020202020204" pitchFamily="34" charset="0"/>
              </a:rPr>
              <a:t>Antibodies are less effective in neutralizing virus</a:t>
            </a:r>
            <a:endParaRPr lang="en-US" sz="95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04800" y="457200"/>
            <a:ext cx="8001000" cy="838200"/>
          </a:xfrm>
        </p:spPr>
        <p:txBody>
          <a:bodyPr/>
          <a:lstStyle/>
          <a:p>
            <a:r>
              <a:rPr lang="en-US" sz="3200" b="1" dirty="0"/>
              <a:t>Binding &amp; entry (2)</a:t>
            </a:r>
          </a:p>
        </p:txBody>
      </p:sp>
      <p:sp>
        <p:nvSpPr>
          <p:cNvPr id="98307" name="Rectangle 3"/>
          <p:cNvSpPr>
            <a:spLocks noGrp="1" noChangeArrowheads="1"/>
          </p:cNvSpPr>
          <p:nvPr>
            <p:ph type="body" idx="1"/>
          </p:nvPr>
        </p:nvSpPr>
        <p:spPr>
          <a:xfrm>
            <a:off x="228600" y="1066800"/>
            <a:ext cx="4267200" cy="5105400"/>
          </a:xfrm>
        </p:spPr>
        <p:txBody>
          <a:bodyPr/>
          <a:lstStyle/>
          <a:p>
            <a:r>
              <a:rPr lang="en-US" sz="1800" b="1" dirty="0" smtClean="0">
                <a:latin typeface="Arial" pitchFamily="34" charset="0"/>
                <a:cs typeface="Arial" pitchFamily="34" charset="0"/>
              </a:rPr>
              <a:t>Single </a:t>
            </a:r>
            <a:r>
              <a:rPr lang="en-US" sz="1800" b="1" dirty="0" err="1">
                <a:latin typeface="Arial" pitchFamily="34" charset="0"/>
                <a:cs typeface="Arial" pitchFamily="34" charset="0"/>
              </a:rPr>
              <a:t>virions</a:t>
            </a:r>
            <a:r>
              <a:rPr lang="en-US" sz="1800" b="1" dirty="0">
                <a:latin typeface="Arial" pitchFamily="34" charset="0"/>
                <a:cs typeface="Arial" pitchFamily="34" charset="0"/>
              </a:rPr>
              <a:t> &amp; </a:t>
            </a:r>
            <a:r>
              <a:rPr lang="en-US" sz="1800" b="1" dirty="0" err="1">
                <a:latin typeface="Arial" pitchFamily="34" charset="0"/>
                <a:cs typeface="Arial" pitchFamily="34" charset="0"/>
              </a:rPr>
              <a:t>virion</a:t>
            </a:r>
            <a:r>
              <a:rPr lang="en-US" sz="1800" b="1" dirty="0">
                <a:latin typeface="Arial" pitchFamily="34" charset="0"/>
                <a:cs typeface="Arial" pitchFamily="34" charset="0"/>
              </a:rPr>
              <a:t> aggregates seen in </a:t>
            </a:r>
            <a:r>
              <a:rPr lang="en-US" sz="1800" b="1" dirty="0" err="1">
                <a:latin typeface="Arial" pitchFamily="34" charset="0"/>
                <a:cs typeface="Arial" pitchFamily="34" charset="0"/>
              </a:rPr>
              <a:t>clathrin</a:t>
            </a:r>
            <a:r>
              <a:rPr lang="en-US" sz="1800" b="1" dirty="0">
                <a:latin typeface="Arial" pitchFamily="34" charset="0"/>
                <a:cs typeface="Arial" pitchFamily="34" charset="0"/>
              </a:rPr>
              <a:t>-coated pits on cell surface</a:t>
            </a:r>
          </a:p>
          <a:p>
            <a:pPr lvl="1"/>
            <a:r>
              <a:rPr lang="en-US" sz="1800" b="1" dirty="0">
                <a:latin typeface="Arial" pitchFamily="34" charset="0"/>
                <a:cs typeface="Arial" pitchFamily="34" charset="0"/>
              </a:rPr>
              <a:t>Taken up in coated vesicles</a:t>
            </a:r>
          </a:p>
          <a:p>
            <a:pPr lvl="1"/>
            <a:r>
              <a:rPr lang="en-US" sz="1800" b="1" dirty="0">
                <a:latin typeface="Arial" pitchFamily="34" charset="0"/>
                <a:cs typeface="Arial" pitchFamily="34" charset="0"/>
              </a:rPr>
              <a:t>Later seen in uncoated </a:t>
            </a:r>
            <a:r>
              <a:rPr lang="en-US" sz="1800" b="1" dirty="0" err="1">
                <a:latin typeface="Arial" pitchFamily="34" charset="0"/>
                <a:cs typeface="Arial" pitchFamily="34" charset="0"/>
              </a:rPr>
              <a:t>prelysosomal</a:t>
            </a:r>
            <a:r>
              <a:rPr lang="en-US" sz="1800" b="1" dirty="0">
                <a:latin typeface="Arial" pitchFamily="34" charset="0"/>
                <a:cs typeface="Arial" pitchFamily="34" charset="0"/>
              </a:rPr>
              <a:t> vesicles</a:t>
            </a:r>
          </a:p>
          <a:p>
            <a:r>
              <a:rPr lang="en-US" sz="1800" b="1" dirty="0">
                <a:latin typeface="Arial" pitchFamily="34" charset="0"/>
                <a:cs typeface="Arial" pitchFamily="34" charset="0"/>
              </a:rPr>
              <a:t>Acid-catalyzed membrane fusion releases nucleocapsid into cytoplasm</a:t>
            </a:r>
          </a:p>
          <a:p>
            <a:pPr lvl="1"/>
            <a:r>
              <a:rPr lang="en-US" sz="1800" b="1" dirty="0" smtClean="0">
                <a:latin typeface="Arial" pitchFamily="34" charset="0"/>
                <a:cs typeface="Arial" pitchFamily="34" charset="0"/>
              </a:rPr>
              <a:t>Low pH induces fusion between virus and host cell membranes to release the virus nucleocapsid</a:t>
            </a:r>
            <a:endParaRPr lang="en-US" sz="1800" b="1" dirty="0">
              <a:latin typeface="Arial" pitchFamily="34" charset="0"/>
              <a:cs typeface="Arial" pitchFamily="34" charset="0"/>
            </a:endParaRPr>
          </a:p>
          <a:p>
            <a:pPr lvl="1"/>
            <a:r>
              <a:rPr lang="en-US" sz="1800" b="1" dirty="0" smtClean="0">
                <a:latin typeface="Arial" pitchFamily="34" charset="0"/>
                <a:cs typeface="Arial" pitchFamily="34" charset="0"/>
              </a:rPr>
              <a:t>Lipid composition can influence fusion</a:t>
            </a:r>
            <a:endParaRPr lang="en-US" sz="1800" b="1" dirty="0">
              <a:latin typeface="Arial" pitchFamily="34" charset="0"/>
              <a:cs typeface="Arial" pitchFamily="34" charset="0"/>
            </a:endParaRPr>
          </a:p>
          <a:p>
            <a:r>
              <a:rPr lang="en-US" sz="1800" b="1" dirty="0" smtClean="0">
                <a:latin typeface="Arial" pitchFamily="34" charset="0"/>
                <a:cs typeface="Arial" pitchFamily="34" charset="0"/>
              </a:rPr>
              <a:t>Presumably </a:t>
            </a:r>
            <a:r>
              <a:rPr lang="en-US" sz="1800" b="1" dirty="0">
                <a:latin typeface="Arial" pitchFamily="34" charset="0"/>
                <a:cs typeface="Arial" pitchFamily="34" charset="0"/>
              </a:rPr>
              <a:t>nucleocapsid disassembles</a:t>
            </a:r>
          </a:p>
          <a:p>
            <a:pPr lvl="1"/>
            <a:r>
              <a:rPr lang="en-US" sz="1800" b="1" dirty="0">
                <a:latin typeface="Arial" pitchFamily="34" charset="0"/>
                <a:cs typeface="Arial" pitchFamily="34" charset="0"/>
              </a:rPr>
              <a:t>Releases RNA genome for translation &amp; replication</a:t>
            </a:r>
          </a:p>
        </p:txBody>
      </p:sp>
      <p:pic>
        <p:nvPicPr>
          <p:cNvPr id="4" name="Picture 7" descr="32-2"/>
          <p:cNvPicPr>
            <a:picLocks noChangeAspect="1" noChangeArrowheads="1"/>
          </p:cNvPicPr>
          <p:nvPr/>
        </p:nvPicPr>
        <p:blipFill>
          <a:blip r:embed="rId3" cstate="print"/>
          <a:srcRect/>
          <a:stretch>
            <a:fillRect/>
          </a:stretch>
        </p:blipFill>
        <p:spPr bwMode="auto">
          <a:xfrm>
            <a:off x="4375694" y="304800"/>
            <a:ext cx="4768306" cy="6172200"/>
          </a:xfrm>
          <a:prstGeom prst="rect">
            <a:avLst/>
          </a:prstGeom>
          <a:noFill/>
          <a:ln w="9525">
            <a:noFill/>
            <a:miter lim="800000"/>
            <a:headEnd/>
            <a:tailEnd/>
          </a:ln>
          <a:effectLst/>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p:nvPr>
        </p:nvSpPr>
        <p:spPr>
          <a:xfrm>
            <a:off x="381000" y="3657600"/>
            <a:ext cx="8077200" cy="2743200"/>
          </a:xfrm>
        </p:spPr>
        <p:txBody>
          <a:bodyPr/>
          <a:lstStyle/>
          <a:p>
            <a:r>
              <a:rPr lang="en-US" sz="2400" b="1" dirty="0" smtClean="0">
                <a:latin typeface="Arial" pitchFamily="34" charset="0"/>
                <a:cs typeface="Arial" pitchFamily="34" charset="0"/>
              </a:rPr>
              <a:t>The fusion peptide is buried in </a:t>
            </a:r>
            <a:r>
              <a:rPr lang="en-US" sz="2400" b="1" dirty="0" err="1" smtClean="0">
                <a:latin typeface="Arial" pitchFamily="34" charset="0"/>
                <a:cs typeface="Arial" pitchFamily="34" charset="0"/>
              </a:rPr>
              <a:t>dimers</a:t>
            </a:r>
            <a:r>
              <a:rPr lang="en-US" sz="2400" b="1" dirty="0" smtClean="0">
                <a:latin typeface="Arial" pitchFamily="34" charset="0"/>
                <a:cs typeface="Arial" pitchFamily="34" charset="0"/>
              </a:rPr>
              <a:t> of the fusion glycoprotein E</a:t>
            </a:r>
          </a:p>
          <a:p>
            <a:r>
              <a:rPr lang="en-US" sz="2400" b="1" dirty="0" smtClean="0">
                <a:latin typeface="Arial" pitchFamily="34" charset="0"/>
                <a:cs typeface="Arial" pitchFamily="34" charset="0"/>
              </a:rPr>
              <a:t>At low pH, the </a:t>
            </a:r>
            <a:r>
              <a:rPr lang="en-US" sz="2400" b="1" dirty="0" err="1" smtClean="0">
                <a:latin typeface="Arial" pitchFamily="34" charset="0"/>
                <a:cs typeface="Arial" pitchFamily="34" charset="0"/>
              </a:rPr>
              <a:t>dimers</a:t>
            </a:r>
            <a:r>
              <a:rPr lang="en-US" sz="2400" b="1" dirty="0" smtClean="0">
                <a:latin typeface="Arial" pitchFamily="34" charset="0"/>
                <a:cs typeface="Arial" pitchFamily="34" charset="0"/>
              </a:rPr>
              <a:t> are disrupted, the proteins rotate to form </a:t>
            </a:r>
            <a:r>
              <a:rPr lang="en-US" sz="2400" b="1" dirty="0" err="1" smtClean="0">
                <a:latin typeface="Arial" pitchFamily="34" charset="0"/>
                <a:cs typeface="Arial" pitchFamily="34" charset="0"/>
              </a:rPr>
              <a:t>trimers</a:t>
            </a:r>
            <a:endParaRPr lang="en-US" sz="2400" b="1" dirty="0" smtClean="0">
              <a:latin typeface="Arial" pitchFamily="34" charset="0"/>
              <a:cs typeface="Arial" pitchFamily="34" charset="0"/>
            </a:endParaRPr>
          </a:p>
          <a:p>
            <a:r>
              <a:rPr lang="en-US" sz="2400" b="1" dirty="0" smtClean="0">
                <a:latin typeface="Arial" pitchFamily="34" charset="0"/>
                <a:cs typeface="Arial" pitchFamily="34" charset="0"/>
              </a:rPr>
              <a:t>The fusion peptide is directed toward the cell membrane</a:t>
            </a:r>
            <a:endParaRPr lang="en-US" sz="2400" b="1" dirty="0">
              <a:latin typeface="Arial" pitchFamily="34" charset="0"/>
              <a:cs typeface="Arial"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1600200" y="1143000"/>
            <a:ext cx="6029325" cy="2286000"/>
          </a:xfrm>
          <a:prstGeom prst="rect">
            <a:avLst/>
          </a:prstGeom>
          <a:noFill/>
          <a:ln w="9525">
            <a:noFill/>
            <a:miter lim="800000"/>
            <a:headEnd/>
            <a:tailEnd/>
          </a:ln>
        </p:spPr>
      </p:pic>
      <p:sp>
        <p:nvSpPr>
          <p:cNvPr id="5" name="TextBox 4"/>
          <p:cNvSpPr txBox="1"/>
          <p:nvPr/>
        </p:nvSpPr>
        <p:spPr>
          <a:xfrm>
            <a:off x="381000" y="533400"/>
            <a:ext cx="8763000" cy="492443"/>
          </a:xfrm>
          <a:prstGeom prst="rect">
            <a:avLst/>
          </a:prstGeom>
          <a:noFill/>
        </p:spPr>
        <p:txBody>
          <a:bodyPr wrap="square" rtlCol="0">
            <a:spAutoFit/>
          </a:bodyPr>
          <a:lstStyle/>
          <a:p>
            <a:r>
              <a:rPr lang="en-US" sz="2600" b="1" dirty="0" smtClean="0">
                <a:solidFill>
                  <a:srgbClr val="FFFF00"/>
                </a:solidFill>
                <a:latin typeface="Arial" pitchFamily="34" charset="0"/>
                <a:cs typeface="Arial" pitchFamily="34" charset="0"/>
              </a:rPr>
              <a:t>Low-pH-induced movement of </a:t>
            </a:r>
            <a:r>
              <a:rPr lang="en-US" sz="2600" b="1" dirty="0" err="1" smtClean="0">
                <a:solidFill>
                  <a:srgbClr val="FFFF00"/>
                </a:solidFill>
                <a:latin typeface="Arial" pitchFamily="34" charset="0"/>
                <a:cs typeface="Arial" pitchFamily="34" charset="0"/>
              </a:rPr>
              <a:t>flavivirus</a:t>
            </a:r>
            <a:r>
              <a:rPr lang="en-US" sz="2600" b="1" dirty="0" smtClean="0">
                <a:solidFill>
                  <a:srgbClr val="FFFF00"/>
                </a:solidFill>
                <a:latin typeface="Arial" pitchFamily="34" charset="0"/>
                <a:cs typeface="Arial" pitchFamily="34" charset="0"/>
              </a:rPr>
              <a:t> glycoprotein</a:t>
            </a:r>
            <a:endParaRPr lang="en-US" sz="2600" b="1"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5" name="Rectangle 3"/>
          <p:cNvSpPr>
            <a:spLocks noChangeArrowheads="1"/>
          </p:cNvSpPr>
          <p:nvPr/>
        </p:nvSpPr>
        <p:spPr bwMode="auto">
          <a:xfrm>
            <a:off x="685800" y="2971800"/>
            <a:ext cx="7848600" cy="3581400"/>
          </a:xfrm>
          <a:prstGeom prst="rect">
            <a:avLst/>
          </a:prstGeom>
          <a:noFill/>
          <a:ln w="9525">
            <a:noFill/>
            <a:miter lim="800000"/>
            <a:headEnd/>
            <a:tailEnd/>
          </a:ln>
          <a:effectLst/>
        </p:spPr>
        <p:txBody>
          <a:bodyPr/>
          <a:lstStyle/>
          <a:p>
            <a:pPr marL="342900" indent="-342900">
              <a:spcBef>
                <a:spcPct val="20000"/>
              </a:spcBef>
              <a:buClr>
                <a:schemeClr val="accent1"/>
              </a:buClr>
              <a:buFontTx/>
              <a:buChar char="•"/>
            </a:pPr>
            <a:r>
              <a:rPr lang="en-US" sz="2000" b="1" dirty="0" smtClean="0">
                <a:latin typeface="Tahoma" charset="0"/>
              </a:rPr>
              <a:t>Envelope (E) glycoprotein</a:t>
            </a:r>
          </a:p>
          <a:p>
            <a:pPr marL="800100" lvl="1" indent="-342900">
              <a:spcBef>
                <a:spcPct val="20000"/>
              </a:spcBef>
              <a:buClr>
                <a:schemeClr val="accent1"/>
              </a:buClr>
              <a:buFontTx/>
              <a:buChar char="•"/>
            </a:pPr>
            <a:r>
              <a:rPr lang="en-US" sz="2000" b="1" dirty="0" smtClean="0">
                <a:latin typeface="Tahoma" charset="0"/>
              </a:rPr>
              <a:t>Mediates receptor binding and membrane fusion</a:t>
            </a:r>
            <a:endParaRPr lang="en-US" sz="2000" b="1" dirty="0">
              <a:latin typeface="Tahoma" charset="0"/>
            </a:endParaRPr>
          </a:p>
          <a:p>
            <a:pPr marL="742950" lvl="1" indent="-285750">
              <a:spcBef>
                <a:spcPct val="20000"/>
              </a:spcBef>
              <a:buClr>
                <a:schemeClr val="hlink"/>
              </a:buClr>
              <a:buFontTx/>
              <a:buChar char="–"/>
            </a:pPr>
            <a:r>
              <a:rPr lang="en-US" sz="1800" b="1" dirty="0">
                <a:latin typeface="Tahoma" charset="0"/>
              </a:rPr>
              <a:t>Membrane glycoprotein anchored by 2 adjacent membrane-spanning domains</a:t>
            </a:r>
          </a:p>
          <a:p>
            <a:pPr marL="742950" lvl="1" indent="-285750">
              <a:spcBef>
                <a:spcPct val="20000"/>
              </a:spcBef>
              <a:buClr>
                <a:schemeClr val="hlink"/>
              </a:buClr>
              <a:buFontTx/>
              <a:buChar char="–"/>
            </a:pPr>
            <a:r>
              <a:rPr lang="en-US" sz="1800" b="1" dirty="0">
                <a:latin typeface="Tahoma" charset="0"/>
              </a:rPr>
              <a:t>3D structure determined by X-ray crystallography</a:t>
            </a:r>
          </a:p>
          <a:p>
            <a:pPr marL="1143000" lvl="2" indent="-228600">
              <a:spcBef>
                <a:spcPct val="20000"/>
              </a:spcBef>
              <a:buClr>
                <a:schemeClr val="accent1"/>
              </a:buClr>
              <a:buFontTx/>
              <a:buChar char="•"/>
            </a:pPr>
            <a:r>
              <a:rPr lang="en-US" sz="1800" b="1" dirty="0" smtClean="0">
                <a:latin typeface="Tahoma" charset="0"/>
              </a:rPr>
              <a:t>Three domains </a:t>
            </a:r>
            <a:r>
              <a:rPr lang="en-US" sz="1800" b="1" dirty="0">
                <a:latin typeface="Tahoma" charset="0"/>
              </a:rPr>
              <a:t>form head-to-tail </a:t>
            </a:r>
            <a:r>
              <a:rPr lang="en-US" sz="1800" b="1" dirty="0" err="1" smtClean="0">
                <a:latin typeface="Tahoma" charset="0"/>
              </a:rPr>
              <a:t>homodimers</a:t>
            </a:r>
            <a:endParaRPr lang="en-US" sz="1800" b="1" dirty="0">
              <a:latin typeface="Tahoma" charset="0"/>
            </a:endParaRPr>
          </a:p>
          <a:p>
            <a:pPr marL="1143000" lvl="2" indent="-228600">
              <a:spcBef>
                <a:spcPct val="20000"/>
              </a:spcBef>
              <a:buClr>
                <a:schemeClr val="accent1"/>
              </a:buClr>
              <a:buFontTx/>
              <a:buChar char="•"/>
            </a:pPr>
            <a:r>
              <a:rPr lang="en-US" sz="1800" b="1" dirty="0" smtClean="0">
                <a:latin typeface="Tahoma" charset="0"/>
              </a:rPr>
              <a:t>Domain III; putative </a:t>
            </a:r>
            <a:r>
              <a:rPr lang="en-US" sz="1800" b="1" dirty="0">
                <a:latin typeface="Tahoma" charset="0"/>
              </a:rPr>
              <a:t>receptor binding </a:t>
            </a:r>
            <a:r>
              <a:rPr lang="en-US" sz="1800" b="1" dirty="0" smtClean="0">
                <a:latin typeface="Tahoma" charset="0"/>
              </a:rPr>
              <a:t>site  / target for neutralizing antibody</a:t>
            </a:r>
            <a:endParaRPr lang="en-US" sz="1800" b="1" dirty="0">
              <a:latin typeface="Tahoma" charset="0"/>
            </a:endParaRPr>
          </a:p>
          <a:p>
            <a:pPr marL="1143000" lvl="2" indent="-228600">
              <a:spcBef>
                <a:spcPct val="20000"/>
              </a:spcBef>
              <a:buClr>
                <a:schemeClr val="accent1"/>
              </a:buClr>
              <a:buFontTx/>
              <a:buChar char="•"/>
            </a:pPr>
            <a:r>
              <a:rPr lang="en-US" sz="1800" b="1" dirty="0" smtClean="0">
                <a:latin typeface="Tahoma" charset="0"/>
              </a:rPr>
              <a:t>Fusion peptide located at the tip of domain II</a:t>
            </a:r>
            <a:endParaRPr lang="en-US" sz="1800" b="1" dirty="0">
              <a:latin typeface="Tahoma" charset="0"/>
            </a:endParaRPr>
          </a:p>
          <a:p>
            <a:pPr marL="1143000" lvl="2" indent="-228600">
              <a:spcBef>
                <a:spcPct val="20000"/>
              </a:spcBef>
              <a:buClr>
                <a:schemeClr val="accent1"/>
              </a:buClr>
              <a:buFontTx/>
              <a:buChar char="•"/>
            </a:pPr>
            <a:r>
              <a:rPr lang="en-US" sz="1800" b="1" dirty="0" smtClean="0">
                <a:latin typeface="Tahoma" charset="0"/>
              </a:rPr>
              <a:t>Low </a:t>
            </a:r>
            <a:r>
              <a:rPr lang="en-US" sz="1800" b="1" dirty="0">
                <a:latin typeface="Tahoma" charset="0"/>
              </a:rPr>
              <a:t>pH </a:t>
            </a:r>
            <a:r>
              <a:rPr lang="en-US" sz="1800" b="1" dirty="0" smtClean="0">
                <a:latin typeface="Tahoma" charset="0"/>
              </a:rPr>
              <a:t>dissociate E protein </a:t>
            </a:r>
            <a:r>
              <a:rPr lang="en-US" sz="1800" b="1" dirty="0" err="1" smtClean="0">
                <a:latin typeface="Tahoma" charset="0"/>
              </a:rPr>
              <a:t>dimers</a:t>
            </a:r>
            <a:r>
              <a:rPr lang="en-US" sz="1800" b="1" dirty="0" smtClean="0">
                <a:latin typeface="Tahoma" charset="0"/>
              </a:rPr>
              <a:t> into </a:t>
            </a:r>
            <a:r>
              <a:rPr lang="en-US" sz="1800" b="1" dirty="0" err="1" smtClean="0">
                <a:latin typeface="Tahoma" charset="0"/>
              </a:rPr>
              <a:t>monomeric</a:t>
            </a:r>
            <a:r>
              <a:rPr lang="en-US" sz="1800" b="1" dirty="0" smtClean="0">
                <a:latin typeface="Tahoma" charset="0"/>
              </a:rPr>
              <a:t> subunits, which then form </a:t>
            </a:r>
            <a:r>
              <a:rPr lang="en-US" sz="1800" b="1" dirty="0" err="1" smtClean="0">
                <a:latin typeface="Tahoma" charset="0"/>
              </a:rPr>
              <a:t>trimers</a:t>
            </a:r>
            <a:endParaRPr lang="en-US" sz="1800" b="1" dirty="0">
              <a:latin typeface="Tahoma" charset="0"/>
            </a:endParaRPr>
          </a:p>
        </p:txBody>
      </p:sp>
      <p:pic>
        <p:nvPicPr>
          <p:cNvPr id="4" name="Picture 2"/>
          <p:cNvPicPr>
            <a:picLocks noChangeAspect="1" noChangeArrowheads="1"/>
          </p:cNvPicPr>
          <p:nvPr/>
        </p:nvPicPr>
        <p:blipFill>
          <a:blip r:embed="rId3" cstate="print"/>
          <a:srcRect l="7853" t="48738" r="6582" b="27381"/>
          <a:stretch>
            <a:fillRect/>
          </a:stretch>
        </p:blipFill>
        <p:spPr bwMode="auto">
          <a:xfrm>
            <a:off x="761999" y="457200"/>
            <a:ext cx="7703685"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7" name="Rectangle 9"/>
          <p:cNvSpPr>
            <a:spLocks noChangeArrowheads="1"/>
          </p:cNvSpPr>
          <p:nvPr/>
        </p:nvSpPr>
        <p:spPr bwMode="auto">
          <a:xfrm>
            <a:off x="281763" y="4191159"/>
            <a:ext cx="8534400" cy="2743200"/>
          </a:xfrm>
          <a:prstGeom prst="rect">
            <a:avLst/>
          </a:prstGeom>
          <a:noFill/>
          <a:ln w="9525">
            <a:noFill/>
            <a:miter lim="800000"/>
            <a:headEnd/>
            <a:tailEnd/>
          </a:ln>
          <a:effectLst/>
        </p:spPr>
        <p:txBody>
          <a:bodyPr/>
          <a:lstStyle/>
          <a:p>
            <a:pPr>
              <a:spcBef>
                <a:spcPct val="20000"/>
              </a:spcBef>
              <a:buClr>
                <a:schemeClr val="accent1"/>
              </a:buClr>
            </a:pPr>
            <a:r>
              <a:rPr lang="en-US" sz="2000" b="1" dirty="0">
                <a:latin typeface="Tahoma" charset="0"/>
              </a:rPr>
              <a:t>E protein rearrangement</a:t>
            </a:r>
          </a:p>
          <a:p>
            <a:pPr marL="742950" lvl="1" indent="-285750">
              <a:spcBef>
                <a:spcPct val="20000"/>
              </a:spcBef>
              <a:buClr>
                <a:schemeClr val="hlink"/>
              </a:buClr>
              <a:buFont typeface="Arial" panose="020B0604020202020204" pitchFamily="34" charset="0"/>
              <a:buChar char="•"/>
            </a:pPr>
            <a:r>
              <a:rPr lang="en-US" sz="1800" b="1" dirty="0">
                <a:latin typeface="Tahoma" charset="0"/>
              </a:rPr>
              <a:t>At low pH E protein </a:t>
            </a:r>
            <a:r>
              <a:rPr lang="en-US" sz="1800" b="1" dirty="0" err="1">
                <a:latin typeface="Tahoma" charset="0"/>
              </a:rPr>
              <a:t>homodimers</a:t>
            </a:r>
            <a:r>
              <a:rPr lang="en-US" sz="1800" b="1" dirty="0">
                <a:latin typeface="Tahoma" charset="0"/>
              </a:rPr>
              <a:t> dissociate</a:t>
            </a:r>
          </a:p>
          <a:p>
            <a:pPr marL="742950" lvl="1" indent="-285750">
              <a:spcBef>
                <a:spcPct val="20000"/>
              </a:spcBef>
              <a:buClr>
                <a:schemeClr val="hlink"/>
              </a:buClr>
              <a:buFont typeface="Arial" panose="020B0604020202020204" pitchFamily="34" charset="0"/>
              <a:buChar char="•"/>
            </a:pPr>
            <a:r>
              <a:rPr lang="en-US" sz="1800" b="1" dirty="0">
                <a:latin typeface="Tahoma" charset="0"/>
              </a:rPr>
              <a:t>Monomers </a:t>
            </a:r>
            <a:r>
              <a:rPr lang="en-US" sz="1800" b="1" dirty="0" err="1">
                <a:latin typeface="Tahoma" charset="0"/>
              </a:rPr>
              <a:t>reassociate</a:t>
            </a:r>
            <a:r>
              <a:rPr lang="en-US" sz="1800" b="1" dirty="0">
                <a:latin typeface="Tahoma" charset="0"/>
              </a:rPr>
              <a:t> with 2 adjacent E proteins to form </a:t>
            </a:r>
            <a:r>
              <a:rPr lang="en-US" sz="1800" b="1" dirty="0" err="1">
                <a:latin typeface="Tahoma" charset="0"/>
              </a:rPr>
              <a:t>trimers</a:t>
            </a:r>
            <a:endParaRPr lang="en-US" sz="1800" b="1" dirty="0">
              <a:latin typeface="Tahoma" charset="0"/>
            </a:endParaRPr>
          </a:p>
          <a:p>
            <a:pPr marL="742950" lvl="1" indent="-285750">
              <a:spcBef>
                <a:spcPct val="20000"/>
              </a:spcBef>
              <a:buClr>
                <a:schemeClr val="hlink"/>
              </a:buClr>
              <a:buFont typeface="Arial" panose="020B0604020202020204" pitchFamily="34" charset="0"/>
              <a:buChar char="•"/>
            </a:pPr>
            <a:r>
              <a:rPr lang="en-US" sz="1800" b="1" dirty="0" err="1">
                <a:latin typeface="Tahoma" charset="0"/>
              </a:rPr>
              <a:t>Trimers</a:t>
            </a:r>
            <a:r>
              <a:rPr lang="en-US" sz="1800" b="1" dirty="0">
                <a:latin typeface="Tahoma" charset="0"/>
              </a:rPr>
              <a:t> thought to extend out from </a:t>
            </a:r>
            <a:r>
              <a:rPr lang="en-US" sz="1800" b="1" dirty="0" err="1">
                <a:latin typeface="Tahoma" charset="0"/>
              </a:rPr>
              <a:t>virion</a:t>
            </a:r>
            <a:r>
              <a:rPr lang="en-US" sz="1800" b="1" dirty="0">
                <a:latin typeface="Tahoma" charset="0"/>
              </a:rPr>
              <a:t> surface (exposes fusion domain?)</a:t>
            </a:r>
          </a:p>
          <a:p>
            <a:pPr marL="742950" lvl="1" indent="-285750">
              <a:spcBef>
                <a:spcPct val="20000"/>
              </a:spcBef>
              <a:buClr>
                <a:schemeClr val="hlink"/>
              </a:buClr>
              <a:buFont typeface="Arial" panose="020B0604020202020204" pitchFamily="34" charset="0"/>
              <a:buChar char="•"/>
            </a:pPr>
            <a:r>
              <a:rPr lang="en-US" sz="1800" b="1" dirty="0">
                <a:latin typeface="Tahoma" charset="0"/>
              </a:rPr>
              <a:t>Mutating the putative receptor binding site reduces infectivity, </a:t>
            </a:r>
            <a:r>
              <a:rPr lang="en-US" sz="1800" b="1" i="1" dirty="0">
                <a:latin typeface="Tahoma" charset="0"/>
              </a:rPr>
              <a:t>in vitro</a:t>
            </a:r>
            <a:r>
              <a:rPr lang="en-US" sz="1800" b="1" dirty="0">
                <a:latin typeface="Tahoma" charset="0"/>
              </a:rPr>
              <a:t> growth &amp; </a:t>
            </a:r>
            <a:r>
              <a:rPr lang="en-US" sz="1800" b="1" i="1" dirty="0">
                <a:latin typeface="Tahoma" charset="0"/>
              </a:rPr>
              <a:t>in vivo</a:t>
            </a:r>
            <a:r>
              <a:rPr lang="en-US" sz="1800" b="1" dirty="0">
                <a:latin typeface="Tahoma" charset="0"/>
              </a:rPr>
              <a:t> </a:t>
            </a:r>
            <a:r>
              <a:rPr lang="en-US" sz="1800" b="1" dirty="0" smtClean="0">
                <a:latin typeface="Tahoma" charset="0"/>
              </a:rPr>
              <a:t>virulence  </a:t>
            </a:r>
            <a:endParaRPr lang="en-US" sz="1800" b="1" dirty="0">
              <a:latin typeface="Tahoma" charset="0"/>
            </a:endParaRPr>
          </a:p>
        </p:txBody>
      </p:sp>
      <p:pic>
        <p:nvPicPr>
          <p:cNvPr id="102401" name="Picture 1"/>
          <p:cNvPicPr>
            <a:picLocks noChangeAspect="1" noChangeArrowheads="1"/>
          </p:cNvPicPr>
          <p:nvPr/>
        </p:nvPicPr>
        <p:blipFill>
          <a:blip r:embed="rId3" cstate="print"/>
          <a:srcRect/>
          <a:stretch>
            <a:fillRect/>
          </a:stretch>
        </p:blipFill>
        <p:spPr bwMode="auto">
          <a:xfrm>
            <a:off x="304800" y="0"/>
            <a:ext cx="8124825" cy="4158296"/>
          </a:xfrm>
          <a:prstGeom prst="rect">
            <a:avLst/>
          </a:prstGeom>
          <a:noFill/>
          <a:ln w="9525">
            <a:noFill/>
            <a:miter lim="800000"/>
            <a:headEnd/>
            <a:tailEnd/>
          </a:ln>
        </p:spPr>
      </p:pic>
      <p:sp>
        <p:nvSpPr>
          <p:cNvPr id="6" name="TextBox 5"/>
          <p:cNvSpPr txBox="1"/>
          <p:nvPr/>
        </p:nvSpPr>
        <p:spPr>
          <a:xfrm>
            <a:off x="2438400" y="3581400"/>
            <a:ext cx="3621376" cy="338554"/>
          </a:xfrm>
          <a:prstGeom prst="rect">
            <a:avLst/>
          </a:prstGeom>
          <a:noFill/>
        </p:spPr>
        <p:txBody>
          <a:bodyPr wrap="none" rtlCol="0">
            <a:spAutoFit/>
          </a:bodyPr>
          <a:lstStyle/>
          <a:p>
            <a:r>
              <a:rPr lang="en-US" dirty="0" err="1" smtClean="0">
                <a:solidFill>
                  <a:schemeClr val="bg1"/>
                </a:solidFill>
                <a:latin typeface="Arial" pitchFamily="34" charset="0"/>
                <a:cs typeface="Arial" pitchFamily="34" charset="0"/>
              </a:rPr>
              <a:t>Dimer</a:t>
            </a:r>
            <a:r>
              <a:rPr lang="en-US" dirty="0" smtClean="0">
                <a:solidFill>
                  <a:schemeClr val="bg1"/>
                </a:solidFill>
                <a:latin typeface="Arial" pitchFamily="34" charset="0"/>
                <a:cs typeface="Arial" pitchFamily="34" charset="0"/>
              </a:rPr>
              <a:t>                                        </a:t>
            </a:r>
            <a:r>
              <a:rPr lang="en-US" dirty="0" err="1" smtClean="0">
                <a:solidFill>
                  <a:schemeClr val="bg1"/>
                </a:solidFill>
                <a:latin typeface="Arial" pitchFamily="34" charset="0"/>
                <a:cs typeface="Arial" pitchFamily="34" charset="0"/>
              </a:rPr>
              <a:t>Trimer</a:t>
            </a:r>
            <a:endParaRPr lang="en-US"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001000" cy="838200"/>
          </a:xfrm>
        </p:spPr>
        <p:txBody>
          <a:bodyPr/>
          <a:lstStyle/>
          <a:p>
            <a:r>
              <a:rPr lang="en-US" b="1" dirty="0" smtClean="0"/>
              <a:t>Viral fusion</a:t>
            </a:r>
            <a:endParaRPr lang="en-US" b="1" dirty="0"/>
          </a:p>
        </p:txBody>
      </p:sp>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4356" r="34029" b="-1"/>
          <a:stretch/>
        </p:blipFill>
        <p:spPr bwMode="auto">
          <a:xfrm>
            <a:off x="-1" y="1127760"/>
            <a:ext cx="8382001" cy="527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 y="6400800"/>
            <a:ext cx="8458201" cy="461665"/>
          </a:xfrm>
          <a:prstGeom prst="rect">
            <a:avLst/>
          </a:prstGeom>
          <a:noFill/>
        </p:spPr>
        <p:txBody>
          <a:bodyPr wrap="square" rtlCol="0">
            <a:spAutoFit/>
          </a:bodyPr>
          <a:lstStyle/>
          <a:p>
            <a:r>
              <a:rPr lang="en-US" sz="1200" dirty="0" err="1" smtClean="0">
                <a:solidFill>
                  <a:schemeClr val="tx2"/>
                </a:solidFill>
              </a:rPr>
              <a:t>Bressanelli</a:t>
            </a:r>
            <a:r>
              <a:rPr lang="en-US" sz="1200" dirty="0" smtClean="0">
                <a:solidFill>
                  <a:schemeClr val="tx2"/>
                </a:solidFill>
              </a:rPr>
              <a:t> S, </a:t>
            </a:r>
            <a:r>
              <a:rPr lang="en-US" sz="1200" dirty="0" err="1" smtClean="0">
                <a:solidFill>
                  <a:schemeClr val="tx2"/>
                </a:solidFill>
              </a:rPr>
              <a:t>Stiasny</a:t>
            </a:r>
            <a:r>
              <a:rPr lang="en-US" sz="1200" dirty="0" smtClean="0">
                <a:solidFill>
                  <a:schemeClr val="tx2"/>
                </a:solidFill>
              </a:rPr>
              <a:t> K, Allison SL, </a:t>
            </a:r>
            <a:r>
              <a:rPr lang="en-US" sz="1200" dirty="0" err="1" smtClean="0">
                <a:solidFill>
                  <a:schemeClr val="tx2"/>
                </a:solidFill>
              </a:rPr>
              <a:t>Stura</a:t>
            </a:r>
            <a:r>
              <a:rPr lang="en-US" sz="1200" dirty="0" smtClean="0">
                <a:solidFill>
                  <a:schemeClr val="tx2"/>
                </a:solidFill>
              </a:rPr>
              <a:t> EA, </a:t>
            </a:r>
            <a:r>
              <a:rPr lang="en-US" sz="1200" dirty="0" err="1" smtClean="0">
                <a:solidFill>
                  <a:schemeClr val="tx2"/>
                </a:solidFill>
              </a:rPr>
              <a:t>Duquerroy</a:t>
            </a:r>
            <a:r>
              <a:rPr lang="en-US" sz="1200" dirty="0" smtClean="0">
                <a:solidFill>
                  <a:schemeClr val="tx2"/>
                </a:solidFill>
              </a:rPr>
              <a:t> S, et al. (2004) </a:t>
            </a:r>
            <a:r>
              <a:rPr lang="en-US" sz="1200" dirty="0">
                <a:solidFill>
                  <a:schemeClr val="tx2"/>
                </a:solidFill>
              </a:rPr>
              <a:t>Structure of a </a:t>
            </a:r>
            <a:r>
              <a:rPr lang="en-US" sz="1200" dirty="0" err="1">
                <a:solidFill>
                  <a:schemeClr val="tx2"/>
                </a:solidFill>
              </a:rPr>
              <a:t>flavivirus</a:t>
            </a:r>
            <a:r>
              <a:rPr lang="en-US" sz="1200" dirty="0">
                <a:solidFill>
                  <a:schemeClr val="tx2"/>
                </a:solidFill>
              </a:rPr>
              <a:t> envelope glycoprotein in its low-pH-induced membrane fusion </a:t>
            </a:r>
            <a:r>
              <a:rPr lang="en-US" sz="1200" dirty="0" smtClean="0">
                <a:solidFill>
                  <a:schemeClr val="tx2"/>
                </a:solidFill>
              </a:rPr>
              <a:t>conformation The </a:t>
            </a:r>
            <a:r>
              <a:rPr lang="en-US" sz="1200" dirty="0">
                <a:solidFill>
                  <a:schemeClr val="tx2"/>
                </a:solidFill>
              </a:rPr>
              <a:t>EMBO Journal 23:728 - 738   </a:t>
            </a:r>
          </a:p>
        </p:txBody>
      </p:sp>
      <p:sp>
        <p:nvSpPr>
          <p:cNvPr id="4" name="Rectangle 3"/>
          <p:cNvSpPr/>
          <p:nvPr/>
        </p:nvSpPr>
        <p:spPr>
          <a:xfrm>
            <a:off x="7543800" y="2667000"/>
            <a:ext cx="6096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800999" y="228600"/>
            <a:ext cx="5343001" cy="338554"/>
          </a:xfrm>
          <a:prstGeom prst="rect">
            <a:avLst/>
          </a:prstGeom>
          <a:noFill/>
        </p:spPr>
        <p:txBody>
          <a:bodyPr wrap="none" rtlCol="0">
            <a:spAutoFit/>
          </a:bodyPr>
          <a:lstStyle/>
          <a:p>
            <a:r>
              <a:rPr lang="en-US" b="1" dirty="0" smtClean="0">
                <a:latin typeface="Arial" pitchFamily="34" charset="0"/>
                <a:cs typeface="Arial" pitchFamily="34" charset="0"/>
              </a:rPr>
              <a:t>From Christine Birdwell Spring Seminar Feb 24, 2011</a:t>
            </a:r>
            <a:endParaRPr lang="en-US" b="1" dirty="0">
              <a:latin typeface="Arial" pitchFamily="34" charset="0"/>
              <a:cs typeface="Arial" pitchFamily="34" charset="0"/>
            </a:endParaRPr>
          </a:p>
        </p:txBody>
      </p:sp>
    </p:spTree>
    <p:extLst>
      <p:ext uri="{BB962C8B-B14F-4D97-AF65-F5344CB8AC3E}">
        <p14:creationId xmlns:p14="http://schemas.microsoft.com/office/powerpoint/2010/main" val="5621432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algn="ctr"/>
            <a:r>
              <a:rPr lang="en-US" sz="3200" b="1" dirty="0"/>
              <a:t>Genome structure</a:t>
            </a:r>
          </a:p>
        </p:txBody>
      </p:sp>
      <p:sp>
        <p:nvSpPr>
          <p:cNvPr id="66563" name="Rectangle 3"/>
          <p:cNvSpPr>
            <a:spLocks noGrp="1" noChangeArrowheads="1"/>
          </p:cNvSpPr>
          <p:nvPr>
            <p:ph type="body" idx="1"/>
          </p:nvPr>
        </p:nvSpPr>
        <p:spPr>
          <a:xfrm>
            <a:off x="609600" y="1066800"/>
            <a:ext cx="7924800" cy="5410200"/>
          </a:xfrm>
        </p:spPr>
        <p:txBody>
          <a:bodyPr/>
          <a:lstStyle/>
          <a:p>
            <a:r>
              <a:rPr lang="en-US" sz="2400" b="1" dirty="0"/>
              <a:t>Genome is positive-sense ssRNA</a:t>
            </a:r>
          </a:p>
          <a:p>
            <a:pPr lvl="1"/>
            <a:r>
              <a:rPr lang="en-US" sz="2000" b="1" dirty="0"/>
              <a:t>~ 11 kb in length, has 5’ cap, lacks 3’ poly(A) tail</a:t>
            </a:r>
          </a:p>
          <a:p>
            <a:pPr lvl="1"/>
            <a:r>
              <a:rPr lang="en-US" sz="2000" b="1" dirty="0"/>
              <a:t>Single long ORF with 5’ &amp; 3’ </a:t>
            </a:r>
            <a:r>
              <a:rPr lang="en-US" sz="2000" b="1" dirty="0" err="1" smtClean="0"/>
              <a:t>noncoding</a:t>
            </a:r>
            <a:r>
              <a:rPr lang="en-US" sz="2000" b="1" dirty="0" smtClean="0"/>
              <a:t> regions (NCR) [or non-translated </a:t>
            </a:r>
            <a:r>
              <a:rPr lang="en-US" sz="2000" b="1" dirty="0"/>
              <a:t>regions (NTR</a:t>
            </a:r>
            <a:r>
              <a:rPr lang="en-US" sz="2000" b="1" dirty="0" smtClean="0"/>
              <a:t>)]</a:t>
            </a:r>
            <a:endParaRPr lang="en-US" sz="1800" b="1" dirty="0"/>
          </a:p>
          <a:p>
            <a:pPr lvl="2"/>
            <a:endParaRPr lang="en-US" sz="1800" b="1" dirty="0"/>
          </a:p>
          <a:p>
            <a:pPr lvl="1"/>
            <a:endParaRPr lang="en-US" sz="2000" b="1" dirty="0"/>
          </a:p>
        </p:txBody>
      </p:sp>
      <p:pic>
        <p:nvPicPr>
          <p:cNvPr id="1026" name="Picture 2"/>
          <p:cNvPicPr>
            <a:picLocks noChangeAspect="1" noChangeArrowheads="1"/>
          </p:cNvPicPr>
          <p:nvPr/>
        </p:nvPicPr>
        <p:blipFill>
          <a:blip r:embed="rId3" cstate="print"/>
          <a:srcRect/>
          <a:stretch>
            <a:fillRect/>
          </a:stretch>
        </p:blipFill>
        <p:spPr bwMode="auto">
          <a:xfrm>
            <a:off x="228600" y="2514600"/>
            <a:ext cx="8942330" cy="3886200"/>
          </a:xfrm>
          <a:prstGeom prst="rect">
            <a:avLst/>
          </a:prstGeom>
          <a:noFill/>
          <a:ln w="9525">
            <a:noFill/>
            <a:miter lim="800000"/>
            <a:headEnd/>
            <a:tailEnd/>
          </a:ln>
        </p:spPr>
      </p:pic>
      <p:cxnSp>
        <p:nvCxnSpPr>
          <p:cNvPr id="40" name="Straight Connector 39"/>
          <p:cNvCxnSpPr/>
          <p:nvPr/>
        </p:nvCxnSpPr>
        <p:spPr bwMode="auto">
          <a:xfrm>
            <a:off x="4953000" y="6096000"/>
            <a:ext cx="9906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41" name="Straight Connector 40"/>
          <p:cNvCxnSpPr/>
          <p:nvPr/>
        </p:nvCxnSpPr>
        <p:spPr bwMode="auto">
          <a:xfrm>
            <a:off x="6705600" y="6096000"/>
            <a:ext cx="9906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42" name="Straight Connector 41"/>
          <p:cNvCxnSpPr/>
          <p:nvPr/>
        </p:nvCxnSpPr>
        <p:spPr bwMode="auto">
          <a:xfrm>
            <a:off x="304800" y="6248400"/>
            <a:ext cx="4572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pic>
        <p:nvPicPr>
          <p:cNvPr id="44" name="Picture 5" descr="http://ars.els-cdn.com/content/image/3-s2.0-C20090609028-cov150h.gif"/>
          <p:cNvPicPr>
            <a:picLocks noChangeAspect="1" noChangeArrowheads="1"/>
          </p:cNvPicPr>
          <p:nvPr/>
        </p:nvPicPr>
        <p:blipFill>
          <a:blip r:embed="rId4" cstate="print"/>
          <a:srcRect/>
          <a:stretch>
            <a:fillRect/>
          </a:stretch>
        </p:blipFill>
        <p:spPr bwMode="auto">
          <a:xfrm>
            <a:off x="7874421" y="2514600"/>
            <a:ext cx="1269579" cy="1600199"/>
          </a:xfrm>
          <a:prstGeom prst="rect">
            <a:avLst/>
          </a:prstGeom>
          <a:noFill/>
          <a:ln w="9525">
            <a:noFill/>
            <a:miter lim="800000"/>
            <a:headEnd/>
            <a:tailEnd/>
          </a:ln>
        </p:spPr>
      </p:pic>
      <p:sp>
        <p:nvSpPr>
          <p:cNvPr id="45" name="TextBox 44"/>
          <p:cNvSpPr txBox="1"/>
          <p:nvPr/>
        </p:nvSpPr>
        <p:spPr>
          <a:xfrm>
            <a:off x="7871697" y="4114800"/>
            <a:ext cx="1289135" cy="461665"/>
          </a:xfrm>
          <a:prstGeom prst="rect">
            <a:avLst/>
          </a:prstGeom>
          <a:noFill/>
        </p:spPr>
        <p:txBody>
          <a:bodyPr wrap="none" rtlCol="0">
            <a:spAutoFit/>
          </a:bodyPr>
          <a:lstStyle/>
          <a:p>
            <a:pPr algn="ctr"/>
            <a:r>
              <a:rPr lang="en-US" sz="1200" dirty="0" smtClean="0">
                <a:solidFill>
                  <a:schemeClr val="bg1"/>
                </a:solidFill>
              </a:rPr>
              <a:t>Genus </a:t>
            </a:r>
            <a:r>
              <a:rPr lang="en-US" sz="1200" i="1" dirty="0" err="1" smtClean="0">
                <a:solidFill>
                  <a:schemeClr val="bg1"/>
                </a:solidFill>
              </a:rPr>
              <a:t>Flavivirus</a:t>
            </a:r>
            <a:r>
              <a:rPr lang="en-US" sz="1200" dirty="0" smtClean="0">
                <a:solidFill>
                  <a:schemeClr val="bg1"/>
                </a:solidFill>
              </a:rPr>
              <a:t> </a:t>
            </a:r>
          </a:p>
          <a:p>
            <a:pPr algn="ctr"/>
            <a:r>
              <a:rPr lang="en-US" sz="1200" dirty="0" smtClean="0">
                <a:solidFill>
                  <a:schemeClr val="bg1"/>
                </a:solidFill>
              </a:rPr>
              <a:t>p1006</a:t>
            </a:r>
            <a:endParaRPr lang="en-US" sz="1200" dirty="0">
              <a:solidFill>
                <a:schemeClr val="bg1"/>
              </a:solidFill>
            </a:endParaRP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01000" cy="838200"/>
          </a:xfrm>
        </p:spPr>
        <p:txBody>
          <a:bodyPr/>
          <a:lstStyle/>
          <a:p>
            <a:pPr algn="ctr"/>
            <a:r>
              <a:rPr lang="en-US" b="1" dirty="0" smtClean="0"/>
              <a:t>Translation machinery</a:t>
            </a:r>
            <a:endParaRPr lang="en-US" b="1" dirty="0"/>
          </a:p>
        </p:txBody>
      </p:sp>
      <p:sp>
        <p:nvSpPr>
          <p:cNvPr id="3" name="Content Placeholder 2"/>
          <p:cNvSpPr>
            <a:spLocks noGrp="1"/>
          </p:cNvSpPr>
          <p:nvPr>
            <p:ph idx="1"/>
          </p:nvPr>
        </p:nvSpPr>
        <p:spPr>
          <a:xfrm>
            <a:off x="5715000" y="1066800"/>
            <a:ext cx="2971800" cy="4648200"/>
          </a:xfrm>
        </p:spPr>
        <p:txBody>
          <a:bodyPr/>
          <a:lstStyle/>
          <a:p>
            <a:r>
              <a:rPr lang="en-US" sz="2000" b="1" dirty="0" smtClean="0">
                <a:latin typeface="Arial" pitchFamily="34" charset="0"/>
                <a:cs typeface="Arial" pitchFamily="34" charset="0"/>
              </a:rPr>
              <a:t>In cap-dependent translation, initiation factors (eIF4F) , mediated by eIF4E, recognize the cap structure at the 5’end of mRNAs</a:t>
            </a:r>
          </a:p>
          <a:p>
            <a:r>
              <a:rPr lang="en-US" sz="2000" b="1" dirty="0" smtClean="0">
                <a:latin typeface="Arial" pitchFamily="34" charset="0"/>
                <a:cs typeface="Arial" pitchFamily="34" charset="0"/>
              </a:rPr>
              <a:t>Translation of mRNAs is efficient when there is an interaction between the 5’ cap structure and the 3’ poly (A) tail, by factors circularizing the mRNA</a:t>
            </a:r>
            <a:endParaRPr lang="en-US" sz="2000" b="1" dirty="0">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457200" y="1066800"/>
            <a:ext cx="2217446" cy="22098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3200400" y="1066800"/>
            <a:ext cx="2547577" cy="556260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304800" y="3962400"/>
            <a:ext cx="2792242"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b="1" dirty="0" smtClean="0"/>
              <a:t>Communication between the 5’ and 3’ ends of mRNA enhances translation</a:t>
            </a:r>
            <a:endParaRPr lang="en-US" sz="2800" b="1" dirty="0"/>
          </a:p>
        </p:txBody>
      </p:sp>
      <p:sp>
        <p:nvSpPr>
          <p:cNvPr id="3" name="Content Placeholder 2"/>
          <p:cNvSpPr>
            <a:spLocks noGrp="1"/>
          </p:cNvSpPr>
          <p:nvPr>
            <p:ph idx="1"/>
          </p:nvPr>
        </p:nvSpPr>
        <p:spPr>
          <a:xfrm>
            <a:off x="381000" y="5715000"/>
            <a:ext cx="8305800" cy="1143000"/>
          </a:xfrm>
        </p:spPr>
        <p:txBody>
          <a:bodyPr/>
          <a:lstStyle/>
          <a:p>
            <a:r>
              <a:rPr lang="en-US" sz="1800" b="1" dirty="0" smtClean="0"/>
              <a:t>For many mRNAs, the 5’-3’ linkage is mediated by the interaction of the eIF4G and the PABP (</a:t>
            </a:r>
            <a:r>
              <a:rPr lang="en-US" sz="1800" b="1" dirty="0" err="1" smtClean="0"/>
              <a:t>polyA</a:t>
            </a:r>
            <a:r>
              <a:rPr lang="en-US" sz="1800" b="1" dirty="0" smtClean="0"/>
              <a:t> binding protein), either directly or via the binding protein PAIP-1 (PABP-interacting protein)</a:t>
            </a:r>
            <a:endParaRPr lang="en-US" sz="1800" b="1" dirty="0"/>
          </a:p>
        </p:txBody>
      </p:sp>
      <p:pic>
        <p:nvPicPr>
          <p:cNvPr id="2050" name="Picture 2"/>
          <p:cNvPicPr>
            <a:picLocks noChangeAspect="1" noChangeArrowheads="1"/>
          </p:cNvPicPr>
          <p:nvPr/>
        </p:nvPicPr>
        <p:blipFill>
          <a:blip r:embed="rId2" cstate="print"/>
          <a:srcRect/>
          <a:stretch>
            <a:fillRect/>
          </a:stretch>
        </p:blipFill>
        <p:spPr bwMode="auto">
          <a:xfrm>
            <a:off x="6324600" y="1676400"/>
            <a:ext cx="2600325" cy="398772"/>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6705600" y="2362200"/>
            <a:ext cx="1704975" cy="257175"/>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152400" y="1282964"/>
            <a:ext cx="6172200" cy="445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8600"/>
            <a:ext cx="7010400" cy="718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bwMode="auto">
          <a:xfrm>
            <a:off x="3429000" y="3886200"/>
            <a:ext cx="762000" cy="838200"/>
          </a:xfrm>
          <a:prstGeom prst="roundRect">
            <a:avLst/>
          </a:prstGeom>
          <a:noFill/>
          <a:ln w="38100" cap="flat" cmpd="sng" algn="ctr">
            <a:solidFill>
              <a:srgbClr val="FF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484" y="3200400"/>
            <a:ext cx="8305800" cy="4648200"/>
          </a:xfrm>
        </p:spPr>
        <p:txBody>
          <a:bodyPr/>
          <a:lstStyle/>
          <a:p>
            <a:r>
              <a:rPr lang="en-US" sz="2200" b="1" dirty="0" smtClean="0"/>
              <a:t>Although </a:t>
            </a:r>
            <a:r>
              <a:rPr lang="en-US" sz="2200" b="1" dirty="0" err="1" smtClean="0"/>
              <a:t>flaviviruses</a:t>
            </a:r>
            <a:r>
              <a:rPr lang="en-US" sz="2200" b="1" dirty="0" smtClean="0"/>
              <a:t> are not </a:t>
            </a:r>
            <a:r>
              <a:rPr lang="en-US" sz="2200" b="1" dirty="0" err="1" smtClean="0"/>
              <a:t>polyadenylated</a:t>
            </a:r>
            <a:r>
              <a:rPr lang="en-US" sz="2200" b="1" dirty="0" smtClean="0"/>
              <a:t>, 3’ stem loop (SL) recruits viral and cellular proteins, leading to 5’-3’ interaction and enhancing translation?</a:t>
            </a:r>
          </a:p>
          <a:p>
            <a:r>
              <a:rPr lang="en-US" sz="2200" b="1" dirty="0" smtClean="0"/>
              <a:t>In the “closed-loop’ model of mRNA translation: </a:t>
            </a:r>
          </a:p>
          <a:p>
            <a:pPr lvl="1"/>
            <a:r>
              <a:rPr lang="en-US" sz="2000" b="1" dirty="0" smtClean="0"/>
              <a:t>1) the circularization stabilizes the mRNA and the translation complex</a:t>
            </a:r>
          </a:p>
          <a:p>
            <a:pPr lvl="1"/>
            <a:r>
              <a:rPr lang="en-US" sz="2000" b="1" dirty="0" smtClean="0"/>
              <a:t>2) ensures translation only of full-length RNAs that contains both the 5’ and 3’ ends</a:t>
            </a:r>
          </a:p>
          <a:p>
            <a:pPr lvl="1"/>
            <a:r>
              <a:rPr lang="en-US" sz="2000" b="1" dirty="0" smtClean="0"/>
              <a:t>3) promotes efficient recycling of ribosomes and rapid re-initiation of translation of the same strand of RNA</a:t>
            </a:r>
          </a:p>
          <a:p>
            <a:endParaRPr lang="en-US" sz="2000" b="1" dirty="0"/>
          </a:p>
        </p:txBody>
      </p:sp>
      <p:pic>
        <p:nvPicPr>
          <p:cNvPr id="3074" name="Picture 2"/>
          <p:cNvPicPr>
            <a:picLocks noChangeAspect="1" noChangeArrowheads="1"/>
          </p:cNvPicPr>
          <p:nvPr/>
        </p:nvPicPr>
        <p:blipFill>
          <a:blip r:embed="rId3" cstate="print"/>
          <a:srcRect/>
          <a:stretch>
            <a:fillRect/>
          </a:stretch>
        </p:blipFill>
        <p:spPr bwMode="auto">
          <a:xfrm>
            <a:off x="457200" y="533400"/>
            <a:ext cx="3914775" cy="1666875"/>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5334000" y="0"/>
            <a:ext cx="3467100" cy="30861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69376" y="263471"/>
            <a:ext cx="8001000" cy="838200"/>
          </a:xfrm>
        </p:spPr>
        <p:txBody>
          <a:bodyPr/>
          <a:lstStyle/>
          <a:p>
            <a:r>
              <a:rPr lang="en-US" sz="3200" b="1" dirty="0"/>
              <a:t>Translation &amp; </a:t>
            </a:r>
            <a:r>
              <a:rPr lang="en-US" sz="3200" b="1" dirty="0" err="1"/>
              <a:t>proteolytic</a:t>
            </a:r>
            <a:r>
              <a:rPr lang="en-US" sz="3200" b="1" dirty="0"/>
              <a:t> processing</a:t>
            </a:r>
          </a:p>
        </p:txBody>
      </p:sp>
      <p:sp>
        <p:nvSpPr>
          <p:cNvPr id="67587" name="Rectangle 3"/>
          <p:cNvSpPr>
            <a:spLocks noGrp="1" noChangeArrowheads="1"/>
          </p:cNvSpPr>
          <p:nvPr>
            <p:ph type="body" idx="1"/>
          </p:nvPr>
        </p:nvSpPr>
        <p:spPr>
          <a:xfrm>
            <a:off x="609600" y="838200"/>
            <a:ext cx="7924800" cy="4648200"/>
          </a:xfrm>
        </p:spPr>
        <p:txBody>
          <a:bodyPr/>
          <a:lstStyle/>
          <a:p>
            <a:r>
              <a:rPr lang="en-US" sz="2400" b="1" dirty="0">
                <a:latin typeface="Arial" pitchFamily="34" charset="0"/>
                <a:cs typeface="Arial" pitchFamily="34" charset="0"/>
              </a:rPr>
              <a:t>Genome translated as one </a:t>
            </a:r>
            <a:r>
              <a:rPr lang="en-US" sz="2400" b="1" dirty="0" err="1">
                <a:latin typeface="Arial" pitchFamily="34" charset="0"/>
                <a:cs typeface="Arial" pitchFamily="34" charset="0"/>
              </a:rPr>
              <a:t>polyprotein</a:t>
            </a:r>
            <a:endParaRPr lang="en-US" sz="2400" b="1" dirty="0">
              <a:latin typeface="Arial" pitchFamily="34" charset="0"/>
              <a:cs typeface="Arial" pitchFamily="34" charset="0"/>
            </a:endParaRPr>
          </a:p>
          <a:p>
            <a:pPr lvl="1"/>
            <a:r>
              <a:rPr lang="en-US" sz="2000" b="1" dirty="0" smtClean="0">
                <a:latin typeface="Arial" pitchFamily="34" charset="0"/>
                <a:cs typeface="Arial" pitchFamily="34" charset="0"/>
              </a:rPr>
              <a:t>Cleaved </a:t>
            </a:r>
            <a:r>
              <a:rPr lang="en-US" sz="2000" b="1" dirty="0">
                <a:latin typeface="Arial" pitchFamily="34" charset="0"/>
                <a:cs typeface="Arial" pitchFamily="34" charset="0"/>
              </a:rPr>
              <a:t>co- </a:t>
            </a:r>
            <a:r>
              <a:rPr lang="en-US" sz="2000" b="1" dirty="0" smtClean="0">
                <a:latin typeface="Arial" pitchFamily="34" charset="0"/>
                <a:cs typeface="Arial" pitchFamily="34" charset="0"/>
              </a:rPr>
              <a:t>and </a:t>
            </a:r>
            <a:r>
              <a:rPr lang="en-US" sz="2000" b="1" dirty="0">
                <a:latin typeface="Arial" pitchFamily="34" charset="0"/>
                <a:cs typeface="Arial" pitchFamily="34" charset="0"/>
              </a:rPr>
              <a:t>post-</a:t>
            </a:r>
            <a:r>
              <a:rPr lang="en-US" sz="2000" b="1" dirty="0" err="1">
                <a:latin typeface="Arial" pitchFamily="34" charset="0"/>
                <a:cs typeface="Arial" pitchFamily="34" charset="0"/>
              </a:rPr>
              <a:t>translationally</a:t>
            </a:r>
            <a:endParaRPr lang="en-US" sz="2000" b="1" dirty="0">
              <a:latin typeface="Arial" pitchFamily="34" charset="0"/>
              <a:cs typeface="Arial" pitchFamily="34" charset="0"/>
            </a:endParaRPr>
          </a:p>
          <a:p>
            <a:pPr lvl="1"/>
            <a:r>
              <a:rPr lang="en-US" sz="2000" b="1" dirty="0">
                <a:latin typeface="Arial" pitchFamily="34" charset="0"/>
                <a:cs typeface="Arial" pitchFamily="34" charset="0"/>
              </a:rPr>
              <a:t>Involves cellular proteases &amp; a viral serine-protease</a:t>
            </a:r>
          </a:p>
          <a:p>
            <a:r>
              <a:rPr lang="en-US" sz="2400" b="1" dirty="0" err="1">
                <a:latin typeface="Arial" pitchFamily="34" charset="0"/>
                <a:cs typeface="Arial" pitchFamily="34" charset="0"/>
              </a:rPr>
              <a:t>Polyprotein</a:t>
            </a:r>
            <a:r>
              <a:rPr lang="en-US" sz="2400" b="1" dirty="0">
                <a:latin typeface="Arial" pitchFamily="34" charset="0"/>
                <a:cs typeface="Arial" pitchFamily="34" charset="0"/>
              </a:rPr>
              <a:t> forms at least 10 discrete products</a:t>
            </a:r>
          </a:p>
          <a:p>
            <a:pPr lvl="1"/>
            <a:r>
              <a:rPr lang="en-US" sz="2000" b="1" dirty="0">
                <a:latin typeface="Arial" pitchFamily="34" charset="0"/>
                <a:cs typeface="Arial" pitchFamily="34" charset="0"/>
              </a:rPr>
              <a:t>N-terminal one quarter encodes structural proteins</a:t>
            </a:r>
          </a:p>
          <a:p>
            <a:pPr lvl="1"/>
            <a:r>
              <a:rPr lang="en-US" sz="2000" b="1" dirty="0">
                <a:latin typeface="Arial" pitchFamily="34" charset="0"/>
                <a:cs typeface="Arial" pitchFamily="34" charset="0"/>
              </a:rPr>
              <a:t>C-terminal three quarters encodes non-structural proteins</a:t>
            </a:r>
          </a:p>
          <a:p>
            <a:pPr lvl="1"/>
            <a:r>
              <a:rPr lang="en-US" sz="2000" b="1" dirty="0" smtClean="0">
                <a:latin typeface="Arial" pitchFamily="34" charset="0"/>
                <a:cs typeface="Arial" pitchFamily="34" charset="0"/>
              </a:rPr>
              <a:t>C-prM-E-NS1-NS2A-NS2B-NS3-NS4A-NS4B-NS5</a:t>
            </a:r>
            <a:endParaRPr lang="en-US" sz="2000" b="1" dirty="0">
              <a:latin typeface="Arial" pitchFamily="34" charset="0"/>
              <a:cs typeface="Arial" pitchFamily="34" charset="0"/>
            </a:endParaRPr>
          </a:p>
        </p:txBody>
      </p:sp>
      <p:pic>
        <p:nvPicPr>
          <p:cNvPr id="2" name="Picture 2"/>
          <p:cNvPicPr>
            <a:picLocks noChangeAspect="1" noChangeArrowheads="1"/>
          </p:cNvPicPr>
          <p:nvPr/>
        </p:nvPicPr>
        <p:blipFill>
          <a:blip r:embed="rId3" cstate="print"/>
          <a:srcRect/>
          <a:stretch>
            <a:fillRect/>
          </a:stretch>
        </p:blipFill>
        <p:spPr bwMode="auto">
          <a:xfrm>
            <a:off x="1283277" y="3581400"/>
            <a:ext cx="6946323" cy="64008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381000"/>
            <a:ext cx="3886200" cy="838200"/>
          </a:xfrm>
        </p:spPr>
        <p:txBody>
          <a:bodyPr/>
          <a:lstStyle/>
          <a:p>
            <a:r>
              <a:rPr lang="en-US" sz="2400" b="1" dirty="0" err="1" smtClean="0"/>
              <a:t>Polyprotein</a:t>
            </a:r>
            <a:r>
              <a:rPr lang="en-US" sz="2400" b="1" dirty="0" smtClean="0"/>
              <a:t> processing </a:t>
            </a:r>
            <a:br>
              <a:rPr lang="en-US" sz="2400" b="1" dirty="0" smtClean="0"/>
            </a:br>
            <a:r>
              <a:rPr lang="en-US" sz="2400" b="1" dirty="0" smtClean="0"/>
              <a:t/>
            </a:r>
            <a:br>
              <a:rPr lang="en-US" sz="2400" b="1" dirty="0" smtClean="0"/>
            </a:br>
            <a:r>
              <a:rPr lang="en-US" sz="2400" b="1" dirty="0" smtClean="0"/>
              <a:t>A. Picornavirus: polyprotein is processed by two viral proteases</a:t>
            </a:r>
            <a:br>
              <a:rPr lang="en-US" sz="2400" b="1" dirty="0" smtClean="0"/>
            </a:br>
            <a:r>
              <a:rPr lang="en-US" sz="2400" b="1" dirty="0" smtClean="0"/>
              <a:t/>
            </a:r>
            <a:br>
              <a:rPr lang="en-US" sz="2400" b="1" dirty="0" smtClean="0"/>
            </a:br>
            <a:r>
              <a:rPr lang="en-US" sz="2400" b="1" dirty="0" smtClean="0"/>
              <a:t>B. Flavivirus: processing is carried out by host signal peptidase or by the viral protease NS3</a:t>
            </a:r>
            <a:endParaRPr lang="en-US" sz="2400" b="1" dirty="0"/>
          </a:p>
        </p:txBody>
      </p:sp>
      <p:sp>
        <p:nvSpPr>
          <p:cNvPr id="3" name="Content Placeholder 2"/>
          <p:cNvSpPr>
            <a:spLocks noGrp="1"/>
          </p:cNvSpPr>
          <p:nvPr>
            <p:ph idx="1"/>
          </p:nvPr>
        </p:nvSpPr>
        <p:spPr>
          <a:xfrm>
            <a:off x="0" y="5181600"/>
            <a:ext cx="8686800" cy="1676400"/>
          </a:xfrm>
        </p:spPr>
        <p:txBody>
          <a:bodyPr/>
          <a:lstStyle/>
          <a:p>
            <a:r>
              <a:rPr lang="en-US" sz="2400" b="1" dirty="0" smtClean="0"/>
              <a:t>Strategy allowing the production of multiple proteins from a single RNA genome; </a:t>
            </a:r>
            <a:r>
              <a:rPr lang="en-US" sz="2400" b="1" dirty="0" err="1" smtClean="0"/>
              <a:t>polyprotein</a:t>
            </a:r>
            <a:r>
              <a:rPr lang="en-US" sz="2400" b="1" dirty="0" smtClean="0"/>
              <a:t> precursor is </a:t>
            </a:r>
            <a:r>
              <a:rPr lang="en-US" sz="2400" b="1" dirty="0" err="1" smtClean="0"/>
              <a:t>proteolytically</a:t>
            </a:r>
            <a:r>
              <a:rPr lang="en-US" sz="2400" b="1" dirty="0" smtClean="0"/>
              <a:t> processed to form functional viral proteins</a:t>
            </a:r>
            <a:endParaRPr lang="en-US" sz="2400" b="1" dirty="0"/>
          </a:p>
        </p:txBody>
      </p:sp>
      <p:pic>
        <p:nvPicPr>
          <p:cNvPr id="5122" name="Picture 2"/>
          <p:cNvPicPr>
            <a:picLocks noChangeAspect="1" noChangeArrowheads="1"/>
          </p:cNvPicPr>
          <p:nvPr/>
        </p:nvPicPr>
        <p:blipFill>
          <a:blip r:embed="rId2" cstate="print"/>
          <a:srcRect/>
          <a:stretch>
            <a:fillRect/>
          </a:stretch>
        </p:blipFill>
        <p:spPr bwMode="auto">
          <a:xfrm>
            <a:off x="228600" y="1066800"/>
            <a:ext cx="4987422"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533400" y="247167"/>
            <a:ext cx="4800600" cy="6439383"/>
          </a:xfrm>
          <a:prstGeom prst="rect">
            <a:avLst/>
          </a:prstGeom>
          <a:noFill/>
          <a:ln w="9525">
            <a:noFill/>
            <a:miter lim="800000"/>
            <a:headEnd/>
            <a:tailEnd/>
          </a:ln>
        </p:spPr>
      </p:pic>
      <p:sp>
        <p:nvSpPr>
          <p:cNvPr id="4" name="Rounded Rectangle 3"/>
          <p:cNvSpPr/>
          <p:nvPr/>
        </p:nvSpPr>
        <p:spPr bwMode="auto">
          <a:xfrm>
            <a:off x="609600" y="457200"/>
            <a:ext cx="838200" cy="152400"/>
          </a:xfrm>
          <a:prstGeom prst="roundRect">
            <a:avLst/>
          </a:prstGeom>
          <a:noFill/>
          <a:ln w="38100" cap="flat" cmpd="sng" algn="ctr">
            <a:solidFill>
              <a:srgbClr val="FF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imes New Roman" pitchFamily="18" charset="0"/>
            </a:endParaRPr>
          </a:p>
        </p:txBody>
      </p:sp>
      <p:sp>
        <p:nvSpPr>
          <p:cNvPr id="5" name="TextBox 4"/>
          <p:cNvSpPr txBox="1"/>
          <p:nvPr/>
        </p:nvSpPr>
        <p:spPr>
          <a:xfrm>
            <a:off x="5638800" y="381000"/>
            <a:ext cx="3200400" cy="1015663"/>
          </a:xfrm>
          <a:prstGeom prst="rect">
            <a:avLst/>
          </a:prstGeom>
          <a:noFill/>
        </p:spPr>
        <p:txBody>
          <a:bodyPr wrap="square" rtlCol="0">
            <a:spAutoFit/>
          </a:bodyPr>
          <a:lstStyle/>
          <a:p>
            <a:r>
              <a:rPr lang="en-US" sz="2000" b="1" dirty="0" smtClean="0">
                <a:latin typeface="Arial" pitchFamily="34" charset="0"/>
                <a:cs typeface="Arial" pitchFamily="34" charset="0"/>
              </a:rPr>
              <a:t>The diversity of viral translation strategies:</a:t>
            </a:r>
          </a:p>
          <a:p>
            <a:r>
              <a:rPr lang="en-US" sz="2000" b="1" dirty="0" err="1" smtClean="0">
                <a:latin typeface="Arial" pitchFamily="34" charset="0"/>
                <a:cs typeface="Arial" pitchFamily="34" charset="0"/>
              </a:rPr>
              <a:t>Polyprotein</a:t>
            </a:r>
            <a:r>
              <a:rPr lang="en-US" sz="2000" b="1" dirty="0" smtClean="0">
                <a:latin typeface="Arial" pitchFamily="34" charset="0"/>
                <a:cs typeface="Arial" pitchFamily="34" charset="0"/>
              </a:rPr>
              <a:t> synthesis</a:t>
            </a: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7" name="Rectangle 3"/>
          <p:cNvSpPr>
            <a:spLocks noChangeArrowheads="1"/>
          </p:cNvSpPr>
          <p:nvPr/>
        </p:nvSpPr>
        <p:spPr bwMode="auto">
          <a:xfrm>
            <a:off x="304800" y="381000"/>
            <a:ext cx="8610600" cy="3581400"/>
          </a:xfrm>
          <a:prstGeom prst="rect">
            <a:avLst/>
          </a:prstGeom>
          <a:noFill/>
          <a:ln w="9525">
            <a:noFill/>
            <a:miter lim="800000"/>
            <a:headEnd/>
            <a:tailEnd/>
          </a:ln>
          <a:effectLst/>
        </p:spPr>
        <p:txBody>
          <a:bodyPr/>
          <a:lstStyle/>
          <a:p>
            <a:pPr marL="342900" indent="-342900">
              <a:spcBef>
                <a:spcPct val="20000"/>
              </a:spcBef>
              <a:buClr>
                <a:schemeClr val="accent1"/>
              </a:buClr>
              <a:buFontTx/>
              <a:buChar char="•"/>
            </a:pPr>
            <a:r>
              <a:rPr lang="en-US" sz="2000" b="1" dirty="0">
                <a:latin typeface="Arial" pitchFamily="34" charset="0"/>
                <a:cs typeface="Arial" pitchFamily="34" charset="0"/>
              </a:rPr>
              <a:t>The NS3 protein</a:t>
            </a:r>
          </a:p>
          <a:p>
            <a:pPr marL="742950" lvl="1" indent="-285750">
              <a:spcBef>
                <a:spcPct val="20000"/>
              </a:spcBef>
              <a:buClr>
                <a:schemeClr val="hlink"/>
              </a:buClr>
              <a:buFontTx/>
              <a:buChar char="–"/>
            </a:pPr>
            <a:r>
              <a:rPr lang="en-US" sz="1800" b="1" dirty="0">
                <a:latin typeface="Arial" pitchFamily="34" charset="0"/>
                <a:cs typeface="Arial" pitchFamily="34" charset="0"/>
              </a:rPr>
              <a:t>Large cytoplasmic protein, associated with membranes through NS2B</a:t>
            </a:r>
          </a:p>
          <a:p>
            <a:pPr marL="742950" lvl="1" indent="-285750">
              <a:spcBef>
                <a:spcPct val="20000"/>
              </a:spcBef>
              <a:buClr>
                <a:schemeClr val="hlink"/>
              </a:buClr>
              <a:buFontTx/>
              <a:buChar char="–"/>
            </a:pPr>
            <a:r>
              <a:rPr lang="en-US" sz="1800" b="1" dirty="0" smtClean="0">
                <a:latin typeface="Arial" pitchFamily="34" charset="0"/>
                <a:cs typeface="Arial" pitchFamily="34" charset="0"/>
              </a:rPr>
              <a:t>Required for </a:t>
            </a:r>
            <a:r>
              <a:rPr lang="en-US" sz="1800" b="1" dirty="0" err="1" smtClean="0">
                <a:solidFill>
                  <a:srgbClr val="FFFF00"/>
                </a:solidFill>
                <a:latin typeface="Arial" pitchFamily="34" charset="0"/>
                <a:cs typeface="Arial" pitchFamily="34" charset="0"/>
              </a:rPr>
              <a:t>polyprotein</a:t>
            </a:r>
            <a:r>
              <a:rPr lang="en-US" sz="1800" b="1" dirty="0" smtClean="0">
                <a:solidFill>
                  <a:srgbClr val="FFFF00"/>
                </a:solidFill>
                <a:latin typeface="Arial" pitchFamily="34" charset="0"/>
                <a:cs typeface="Arial" pitchFamily="34" charset="0"/>
              </a:rPr>
              <a:t> processing </a:t>
            </a:r>
            <a:r>
              <a:rPr lang="en-US" sz="1800" b="1" dirty="0" smtClean="0">
                <a:latin typeface="Arial" pitchFamily="34" charset="0"/>
                <a:cs typeface="Arial" pitchFamily="34" charset="0"/>
              </a:rPr>
              <a:t>and RNA replication</a:t>
            </a:r>
            <a:endParaRPr lang="en-US" sz="1800" b="1" dirty="0">
              <a:latin typeface="Arial" pitchFamily="34" charset="0"/>
              <a:cs typeface="Arial" pitchFamily="34" charset="0"/>
            </a:endParaRPr>
          </a:p>
          <a:p>
            <a:pPr marL="1143000" lvl="2" indent="-228600">
              <a:spcBef>
                <a:spcPct val="20000"/>
              </a:spcBef>
              <a:buClr>
                <a:schemeClr val="accent1"/>
              </a:buClr>
              <a:buFontTx/>
              <a:buChar char="•"/>
            </a:pPr>
            <a:r>
              <a:rPr lang="en-US" sz="1800" b="1" dirty="0">
                <a:latin typeface="Arial" pitchFamily="34" charset="0"/>
                <a:cs typeface="Arial" pitchFamily="34" charset="0"/>
              </a:rPr>
              <a:t>Has serine </a:t>
            </a:r>
            <a:r>
              <a:rPr lang="en-US" sz="1800" b="1" dirty="0">
                <a:solidFill>
                  <a:srgbClr val="FFFF00"/>
                </a:solidFill>
                <a:latin typeface="Arial" pitchFamily="34" charset="0"/>
                <a:cs typeface="Arial" pitchFamily="34" charset="0"/>
              </a:rPr>
              <a:t>protease</a:t>
            </a:r>
            <a:r>
              <a:rPr lang="en-US" sz="1800" b="1" dirty="0">
                <a:latin typeface="Arial" pitchFamily="34" charset="0"/>
                <a:cs typeface="Arial" pitchFamily="34" charset="0"/>
              </a:rPr>
              <a:t> activity, ablated by mutating catalytic triad</a:t>
            </a:r>
          </a:p>
          <a:p>
            <a:pPr marL="1143000" lvl="2" indent="-228600">
              <a:spcBef>
                <a:spcPct val="20000"/>
              </a:spcBef>
              <a:buClr>
                <a:schemeClr val="accent1"/>
              </a:buClr>
              <a:buFontTx/>
              <a:buChar char="•"/>
            </a:pPr>
            <a:r>
              <a:rPr lang="en-US" sz="1800" b="1" dirty="0">
                <a:latin typeface="Arial" pitchFamily="34" charset="0"/>
                <a:cs typeface="Arial" pitchFamily="34" charset="0"/>
              </a:rPr>
              <a:t>Expression of NS2B + &lt;180 N-terminal </a:t>
            </a:r>
            <a:r>
              <a:rPr lang="en-US" sz="1800" b="1" dirty="0" err="1">
                <a:latin typeface="Arial" pitchFamily="34" charset="0"/>
                <a:cs typeface="Arial" pitchFamily="34" charset="0"/>
              </a:rPr>
              <a:t>aa’s</a:t>
            </a:r>
            <a:r>
              <a:rPr lang="en-US" sz="1800" b="1" dirty="0">
                <a:latin typeface="Arial" pitchFamily="34" charset="0"/>
                <a:cs typeface="Arial" pitchFamily="34" charset="0"/>
              </a:rPr>
              <a:t> of NS3 sufficient</a:t>
            </a:r>
          </a:p>
          <a:p>
            <a:pPr marL="742950" lvl="1" indent="-285750">
              <a:spcBef>
                <a:spcPct val="20000"/>
              </a:spcBef>
              <a:buClr>
                <a:schemeClr val="hlink"/>
              </a:buClr>
              <a:buFontTx/>
              <a:buChar char="–"/>
            </a:pPr>
            <a:r>
              <a:rPr lang="en-US" sz="1800" b="1" dirty="0">
                <a:latin typeface="Arial" pitchFamily="34" charset="0"/>
                <a:cs typeface="Arial" pitchFamily="34" charset="0"/>
              </a:rPr>
              <a:t>NS2B/NS3 mediates multiple cleavages of the viral </a:t>
            </a:r>
            <a:r>
              <a:rPr lang="en-US" sz="1800" b="1" dirty="0" err="1">
                <a:latin typeface="Arial" pitchFamily="34" charset="0"/>
                <a:cs typeface="Arial" pitchFamily="34" charset="0"/>
              </a:rPr>
              <a:t>polyprotein</a:t>
            </a:r>
            <a:endParaRPr lang="en-US" sz="1800" b="1" dirty="0">
              <a:latin typeface="Arial" pitchFamily="34" charset="0"/>
              <a:cs typeface="Arial" pitchFamily="34" charset="0"/>
            </a:endParaRPr>
          </a:p>
          <a:p>
            <a:pPr marL="1143000" lvl="2" indent="-228600">
              <a:spcBef>
                <a:spcPct val="20000"/>
              </a:spcBef>
              <a:buClr>
                <a:schemeClr val="accent1"/>
              </a:buClr>
              <a:buFontTx/>
              <a:buChar char="•"/>
            </a:pPr>
            <a:r>
              <a:rPr lang="en-US" sz="1800" b="1" dirty="0">
                <a:latin typeface="Arial" pitchFamily="34" charset="0"/>
                <a:cs typeface="Arial" pitchFamily="34" charset="0"/>
              </a:rPr>
              <a:t>At NS2A/NS2B, NS2B/NS3, NS3/NS4A &amp; NS4B/NS5 junctions</a:t>
            </a:r>
          </a:p>
          <a:p>
            <a:pPr marL="1143000" lvl="2" indent="-228600">
              <a:spcBef>
                <a:spcPct val="20000"/>
              </a:spcBef>
              <a:buClr>
                <a:schemeClr val="accent1"/>
              </a:buClr>
              <a:buFontTx/>
              <a:buChar char="•"/>
            </a:pPr>
            <a:r>
              <a:rPr lang="en-US" sz="1800" b="1" dirty="0">
                <a:latin typeface="Arial" pitchFamily="34" charset="0"/>
                <a:cs typeface="Arial" pitchFamily="34" charset="0"/>
              </a:rPr>
              <a:t>To generate C-termini of mature C &amp; NS4A </a:t>
            </a:r>
            <a:r>
              <a:rPr lang="en-US" sz="1800" b="1" dirty="0" smtClean="0">
                <a:latin typeface="Arial" pitchFamily="34" charset="0"/>
                <a:cs typeface="Arial" pitchFamily="34" charset="0"/>
              </a:rPr>
              <a:t>proteins</a:t>
            </a:r>
            <a:endParaRPr lang="en-US" sz="1800" b="1" dirty="0">
              <a:latin typeface="Arial" pitchFamily="34" charset="0"/>
              <a:cs typeface="Arial" pitchFamily="34" charset="0"/>
            </a:endParaRPr>
          </a:p>
          <a:p>
            <a:pPr marL="742950" lvl="1" indent="-285750">
              <a:spcBef>
                <a:spcPct val="20000"/>
              </a:spcBef>
              <a:buClr>
                <a:schemeClr val="hlink"/>
              </a:buClr>
              <a:buFontTx/>
              <a:buChar char="–"/>
            </a:pPr>
            <a:r>
              <a:rPr lang="en-US" sz="1800" b="1" dirty="0" err="1" smtClean="0">
                <a:solidFill>
                  <a:srgbClr val="FFFF00"/>
                </a:solidFill>
                <a:latin typeface="Arial" pitchFamily="34" charset="0"/>
                <a:cs typeface="Arial" pitchFamily="34" charset="0"/>
              </a:rPr>
              <a:t>Helicase</a:t>
            </a:r>
            <a:endParaRPr lang="en-US" sz="1800" b="1" dirty="0" smtClean="0">
              <a:solidFill>
                <a:srgbClr val="FFFF00"/>
              </a:solidFill>
              <a:latin typeface="Arial" pitchFamily="34" charset="0"/>
              <a:cs typeface="Arial" pitchFamily="34" charset="0"/>
            </a:endParaRPr>
          </a:p>
          <a:p>
            <a:pPr marL="742950" lvl="1" indent="-285750">
              <a:spcBef>
                <a:spcPct val="20000"/>
              </a:spcBef>
              <a:buClr>
                <a:schemeClr val="hlink"/>
              </a:buClr>
              <a:buFontTx/>
              <a:buChar char="–"/>
            </a:pPr>
            <a:r>
              <a:rPr lang="en-US" sz="1800" b="1" dirty="0" smtClean="0">
                <a:latin typeface="Arial" pitchFamily="34" charset="0"/>
                <a:cs typeface="Arial" pitchFamily="34" charset="0"/>
              </a:rPr>
              <a:t>Induce apoptosis</a:t>
            </a:r>
          </a:p>
          <a:p>
            <a:pPr marL="1200150" lvl="2" indent="-285750">
              <a:spcBef>
                <a:spcPct val="20000"/>
              </a:spcBef>
              <a:buClr>
                <a:schemeClr val="hlink"/>
              </a:buClr>
              <a:buFontTx/>
              <a:buChar char="–"/>
            </a:pPr>
            <a:r>
              <a:rPr lang="en-US" sz="1800" b="1" dirty="0" smtClean="0">
                <a:latin typeface="Arial" pitchFamily="34" charset="0"/>
                <a:cs typeface="Arial" pitchFamily="34" charset="0"/>
              </a:rPr>
              <a:t>Dengue, West Nile</a:t>
            </a:r>
          </a:p>
          <a:p>
            <a:pPr marL="1200150" lvl="2" indent="-285750">
              <a:spcBef>
                <a:spcPct val="20000"/>
              </a:spcBef>
              <a:buClr>
                <a:schemeClr val="hlink"/>
              </a:buClr>
              <a:buFontTx/>
              <a:buChar char="–"/>
            </a:pPr>
            <a:r>
              <a:rPr lang="en-US" sz="1800" b="1" dirty="0" smtClean="0">
                <a:latin typeface="Arial" pitchFamily="34" charset="0"/>
                <a:cs typeface="Arial" pitchFamily="34" charset="0"/>
              </a:rPr>
              <a:t>Caspase-8 activation</a:t>
            </a:r>
            <a:endParaRPr lang="en-US" sz="1800" b="1" dirty="0">
              <a:latin typeface="Arial" pitchFamily="34" charset="0"/>
              <a:cs typeface="Arial" pitchFamily="34" charset="0"/>
            </a:endParaRPr>
          </a:p>
          <a:p>
            <a:pPr marL="342900" indent="-342900">
              <a:spcBef>
                <a:spcPct val="20000"/>
              </a:spcBef>
              <a:buClr>
                <a:schemeClr val="accent1"/>
              </a:buClr>
              <a:buFontTx/>
              <a:buChar char="•"/>
            </a:pPr>
            <a:endParaRPr lang="en-US" sz="1800" b="1" dirty="0">
              <a:latin typeface="Arial" pitchFamily="34" charset="0"/>
              <a:cs typeface="Arial" pitchFamily="34" charset="0"/>
            </a:endParaRPr>
          </a:p>
        </p:txBody>
      </p:sp>
      <p:pic>
        <p:nvPicPr>
          <p:cNvPr id="91138" name="Picture 2" descr="http://ovidsp.tx.ovid.com/FullTextService/CT%7B06b9ee1beed594193f3c316f2e65c10448066232236ffc329632241caa4b25522b5f6b195509213178facdb8b73833db%7D/DA1DB2DC5C25FF7.jpg"/>
          <p:cNvPicPr>
            <a:picLocks noChangeAspect="1" noChangeArrowheads="1"/>
          </p:cNvPicPr>
          <p:nvPr/>
        </p:nvPicPr>
        <p:blipFill>
          <a:blip r:embed="rId3" cstate="print"/>
          <a:srcRect t="52658" r="73878"/>
          <a:stretch>
            <a:fillRect/>
          </a:stretch>
        </p:blipFill>
        <p:spPr bwMode="auto">
          <a:xfrm>
            <a:off x="5593987" y="3163186"/>
            <a:ext cx="3285971" cy="3200400"/>
          </a:xfrm>
          <a:prstGeom prst="rect">
            <a:avLst/>
          </a:prstGeom>
          <a:noFill/>
        </p:spPr>
      </p:pic>
      <p:pic>
        <p:nvPicPr>
          <p:cNvPr id="4" name="Picture 2"/>
          <p:cNvPicPr>
            <a:picLocks noChangeAspect="1" noChangeArrowheads="1"/>
          </p:cNvPicPr>
          <p:nvPr/>
        </p:nvPicPr>
        <p:blipFill rotWithShape="1">
          <a:blip r:embed="rId4" cstate="print"/>
          <a:srcRect l="56942" t="48738" r="26977" b="27381"/>
          <a:stretch/>
        </p:blipFill>
        <p:spPr bwMode="auto">
          <a:xfrm>
            <a:off x="2133600" y="4495800"/>
            <a:ext cx="1447800" cy="1981200"/>
          </a:xfrm>
          <a:prstGeom prst="rect">
            <a:avLst/>
          </a:prstGeom>
          <a:noFill/>
          <a:ln w="9525">
            <a:noFill/>
            <a:miter lim="800000"/>
            <a:headEnd/>
            <a:tailEnd/>
          </a:ln>
        </p:spPr>
      </p:pic>
      <p:pic>
        <p:nvPicPr>
          <p:cNvPr id="5" name="Picture 2"/>
          <p:cNvPicPr>
            <a:picLocks noChangeAspect="1" noChangeArrowheads="1"/>
          </p:cNvPicPr>
          <p:nvPr/>
        </p:nvPicPr>
        <p:blipFill rotWithShape="1">
          <a:blip r:embed="rId4" cstate="print"/>
          <a:srcRect l="12085" t="48738" r="74372" b="27381"/>
          <a:stretch/>
        </p:blipFill>
        <p:spPr bwMode="auto">
          <a:xfrm>
            <a:off x="914400" y="4495800"/>
            <a:ext cx="1219200" cy="1981200"/>
          </a:xfrm>
          <a:prstGeom prst="rect">
            <a:avLst/>
          </a:prstGeom>
          <a:noFill/>
          <a:ln w="9525">
            <a:noFill/>
            <a:miter lim="800000"/>
            <a:headEnd/>
            <a:tailEnd/>
          </a:ln>
        </p:spPr>
      </p:pic>
      <p:pic>
        <p:nvPicPr>
          <p:cNvPr id="6" name="Picture 2"/>
          <p:cNvPicPr>
            <a:picLocks noChangeAspect="1" noChangeArrowheads="1"/>
          </p:cNvPicPr>
          <p:nvPr/>
        </p:nvPicPr>
        <p:blipFill rotWithShape="1">
          <a:blip r:embed="rId4" cstate="print"/>
          <a:srcRect l="42957" t="32143" r="30716" b="58333"/>
          <a:stretch/>
        </p:blipFill>
        <p:spPr bwMode="auto">
          <a:xfrm>
            <a:off x="3729745" y="5105400"/>
            <a:ext cx="1828800"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p:nvPr>
        </p:nvSpPr>
        <p:spPr>
          <a:xfrm>
            <a:off x="381000" y="914400"/>
            <a:ext cx="8077200" cy="5562600"/>
          </a:xfrm>
        </p:spPr>
        <p:txBody>
          <a:bodyPr/>
          <a:lstStyle/>
          <a:p>
            <a:r>
              <a:rPr lang="en-US" sz="2000" dirty="0" smtClean="0"/>
              <a:t>Base-paired regions in viral RNA must be disrupted to permit copying by RNA-dependent RNA polymerase</a:t>
            </a:r>
          </a:p>
          <a:p>
            <a:r>
              <a:rPr lang="en-US" sz="2000" dirty="0" err="1" smtClean="0"/>
              <a:t>Helicase</a:t>
            </a:r>
            <a:r>
              <a:rPr lang="en-US" sz="2000" dirty="0" smtClean="0"/>
              <a:t> prevents extensive base paring between template RNA and the complementary strand</a:t>
            </a:r>
          </a:p>
          <a:p>
            <a:r>
              <a:rPr lang="en-US" sz="2000" dirty="0" err="1" smtClean="0"/>
              <a:t>Helicase</a:t>
            </a:r>
            <a:r>
              <a:rPr lang="en-US" sz="2000" dirty="0" smtClean="0"/>
              <a:t> is a potential target for chemotherapeutic intervention</a:t>
            </a:r>
          </a:p>
          <a:p>
            <a:r>
              <a:rPr lang="en-US" sz="2000" dirty="0" smtClean="0"/>
              <a:t>Comprise three domains that mediate hydrolysis of nucleoside </a:t>
            </a:r>
            <a:r>
              <a:rPr lang="en-US" sz="2000" dirty="0" err="1" smtClean="0"/>
              <a:t>triphosphates</a:t>
            </a:r>
            <a:r>
              <a:rPr lang="en-US" sz="2000" dirty="0" smtClean="0"/>
              <a:t> and RNA binding</a:t>
            </a:r>
          </a:p>
          <a:p>
            <a:r>
              <a:rPr lang="en-US" sz="2000" dirty="0" smtClean="0"/>
              <a:t>A cleft is large enough to accommodate single-stranded but not double stranded RNA</a:t>
            </a:r>
          </a:p>
          <a:p>
            <a:r>
              <a:rPr lang="en-US" sz="2000" dirty="0" smtClean="0"/>
              <a:t>Unwinding occurs as one strand of RNA passes through the cleft and the other passes outside of the molecule</a:t>
            </a:r>
            <a:endParaRPr lang="en-US" sz="2000" dirty="0"/>
          </a:p>
        </p:txBody>
      </p:sp>
      <p:pic>
        <p:nvPicPr>
          <p:cNvPr id="1026" name="Picture 2"/>
          <p:cNvPicPr>
            <a:picLocks noChangeAspect="1" noChangeArrowheads="1"/>
          </p:cNvPicPr>
          <p:nvPr/>
        </p:nvPicPr>
        <p:blipFill>
          <a:blip r:embed="rId2" cstate="print"/>
          <a:srcRect/>
          <a:stretch>
            <a:fillRect/>
          </a:stretch>
        </p:blipFill>
        <p:spPr bwMode="auto">
          <a:xfrm>
            <a:off x="5943600" y="4343400"/>
            <a:ext cx="3019245" cy="2286000"/>
          </a:xfrm>
          <a:prstGeom prst="rect">
            <a:avLst/>
          </a:prstGeom>
          <a:noFill/>
          <a:ln w="9525">
            <a:noFill/>
            <a:miter lim="800000"/>
            <a:headEnd/>
            <a:tailEnd/>
          </a:ln>
        </p:spPr>
      </p:pic>
      <p:sp>
        <p:nvSpPr>
          <p:cNvPr id="4" name="TextBox 3"/>
          <p:cNvSpPr txBox="1"/>
          <p:nvPr/>
        </p:nvSpPr>
        <p:spPr>
          <a:xfrm>
            <a:off x="533400" y="381000"/>
            <a:ext cx="7745838" cy="461665"/>
          </a:xfrm>
          <a:prstGeom prst="rect">
            <a:avLst/>
          </a:prstGeom>
          <a:noFill/>
        </p:spPr>
        <p:txBody>
          <a:bodyPr wrap="none" rtlCol="0">
            <a:spAutoFit/>
          </a:bodyPr>
          <a:lstStyle/>
          <a:p>
            <a:r>
              <a:rPr lang="en-US" sz="2400" b="1" dirty="0" smtClean="0">
                <a:solidFill>
                  <a:srgbClr val="FFFF00"/>
                </a:solidFill>
                <a:latin typeface="Arial" pitchFamily="34" charset="0"/>
                <a:cs typeface="Arial" pitchFamily="34" charset="0"/>
              </a:rPr>
              <a:t>NS3 protein, </a:t>
            </a:r>
            <a:r>
              <a:rPr lang="en-US" sz="2400" b="1" dirty="0" err="1" smtClean="0">
                <a:solidFill>
                  <a:srgbClr val="FFFF00"/>
                </a:solidFill>
                <a:latin typeface="Arial" pitchFamily="34" charset="0"/>
                <a:cs typeface="Arial" pitchFamily="34" charset="0"/>
              </a:rPr>
              <a:t>Helicase</a:t>
            </a:r>
            <a:r>
              <a:rPr lang="en-US" sz="2400" b="1" dirty="0" smtClean="0">
                <a:solidFill>
                  <a:srgbClr val="FFFF00"/>
                </a:solidFill>
                <a:latin typeface="Arial" pitchFamily="34" charset="0"/>
                <a:cs typeface="Arial" pitchFamily="34" charset="0"/>
              </a:rPr>
              <a:t>: Unwinding the RNA template</a:t>
            </a:r>
            <a:endParaRPr lang="en-US" sz="2400" b="1" dirty="0">
              <a:solidFill>
                <a:srgbClr val="FFFF00"/>
              </a:solidFill>
              <a:latin typeface="Arial" pitchFamily="34" charset="0"/>
              <a:cs typeface="Arial" pitchFamily="34" charset="0"/>
            </a:endParaRPr>
          </a:p>
        </p:txBody>
      </p:sp>
      <p:pic>
        <p:nvPicPr>
          <p:cNvPr id="1028" name="Picture 4"/>
          <p:cNvPicPr>
            <a:picLocks noChangeAspect="1" noChangeArrowheads="1"/>
          </p:cNvPicPr>
          <p:nvPr/>
        </p:nvPicPr>
        <p:blipFill>
          <a:blip r:embed="rId3" cstate="print"/>
          <a:srcRect/>
          <a:stretch>
            <a:fillRect/>
          </a:stretch>
        </p:blipFill>
        <p:spPr bwMode="auto">
          <a:xfrm>
            <a:off x="838200" y="5638800"/>
            <a:ext cx="4419600" cy="482861"/>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2514600" y="6248400"/>
            <a:ext cx="2762250" cy="209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1295400"/>
            <a:ext cx="4648200" cy="5562600"/>
          </a:xfrm>
        </p:spPr>
        <p:txBody>
          <a:bodyPr/>
          <a:lstStyle/>
          <a:p>
            <a:r>
              <a:rPr lang="en-US" sz="2000" dirty="0" smtClean="0"/>
              <a:t>American crows are susceptible to North American strains of West Nile virus (WNV)</a:t>
            </a:r>
          </a:p>
          <a:p>
            <a:r>
              <a:rPr lang="en-US" sz="2000" dirty="0" smtClean="0"/>
              <a:t>A change in a single amino acid of a </a:t>
            </a:r>
            <a:r>
              <a:rPr lang="en-US" sz="2000" dirty="0" err="1" smtClean="0"/>
              <a:t>threonine</a:t>
            </a:r>
            <a:r>
              <a:rPr lang="en-US" sz="2000" dirty="0" smtClean="0"/>
              <a:t> to a </a:t>
            </a:r>
            <a:r>
              <a:rPr lang="en-US" sz="2000" dirty="0" err="1" smtClean="0"/>
              <a:t>proline</a:t>
            </a:r>
            <a:r>
              <a:rPr lang="en-US" sz="2000" dirty="0" smtClean="0"/>
              <a:t> in the NS3 </a:t>
            </a:r>
            <a:r>
              <a:rPr lang="en-US" sz="2000" dirty="0" err="1" smtClean="0"/>
              <a:t>helicase</a:t>
            </a:r>
            <a:r>
              <a:rPr lang="en-US" sz="2000" dirty="0" smtClean="0"/>
              <a:t> gene of WNV enhances virulence in susceptible birds</a:t>
            </a:r>
          </a:p>
          <a:p>
            <a:r>
              <a:rPr lang="en-US" sz="2000" dirty="0" smtClean="0"/>
              <a:t>New York virus mutant strain (WN/IC-P991) replicates 10,000- to 100,000-fold greater than </a:t>
            </a:r>
            <a:r>
              <a:rPr lang="en-US" sz="2000" dirty="0" err="1" smtClean="0"/>
              <a:t>nonmutant</a:t>
            </a:r>
            <a:r>
              <a:rPr lang="en-US" sz="2000" dirty="0" smtClean="0"/>
              <a:t> Kenyan virus strain (WN/IC-KEN) in the blood</a:t>
            </a:r>
          </a:p>
          <a:p>
            <a:r>
              <a:rPr lang="en-US" sz="2000" dirty="0" smtClean="0"/>
              <a:t>The high level of virus in infected crows provides the best opportunity for a mosquito to become infected</a:t>
            </a:r>
          </a:p>
          <a:p>
            <a:pPr lvl="1"/>
            <a:r>
              <a:rPr lang="en-US" sz="1600" dirty="0" smtClean="0"/>
              <a:t>Maximize the opportunity for human infection</a:t>
            </a:r>
          </a:p>
          <a:p>
            <a:endParaRPr lang="en-US" sz="2000" dirty="0" smtClean="0"/>
          </a:p>
        </p:txBody>
      </p:sp>
      <p:sp>
        <p:nvSpPr>
          <p:cNvPr id="4" name="TextBox 3"/>
          <p:cNvSpPr txBox="1"/>
          <p:nvPr/>
        </p:nvSpPr>
        <p:spPr>
          <a:xfrm>
            <a:off x="533400" y="381000"/>
            <a:ext cx="8381999" cy="830997"/>
          </a:xfrm>
          <a:prstGeom prst="rect">
            <a:avLst/>
          </a:prstGeom>
          <a:noFill/>
        </p:spPr>
        <p:txBody>
          <a:bodyPr wrap="square" rtlCol="0">
            <a:spAutoFit/>
          </a:bodyPr>
          <a:lstStyle/>
          <a:p>
            <a:r>
              <a:rPr lang="en-US" sz="2400" b="1" dirty="0" smtClean="0">
                <a:solidFill>
                  <a:srgbClr val="FFFF00"/>
                </a:solidFill>
                <a:latin typeface="Arial" pitchFamily="34" charset="0"/>
                <a:cs typeface="Arial" pitchFamily="34" charset="0"/>
              </a:rPr>
              <a:t>A single amino acid change in helicase of WNV </a:t>
            </a:r>
            <a:r>
              <a:rPr lang="en-US" sz="2400" b="1" dirty="0" smtClean="0">
                <a:solidFill>
                  <a:srgbClr val="FFFF00"/>
                </a:solidFill>
                <a:latin typeface="Arial" pitchFamily="34" charset="0"/>
                <a:cs typeface="Arial" pitchFamily="34" charset="0"/>
              </a:rPr>
              <a:t>explains </a:t>
            </a:r>
            <a:r>
              <a:rPr lang="en-US" sz="2400" b="1" dirty="0" smtClean="0">
                <a:solidFill>
                  <a:srgbClr val="FFFF00"/>
                </a:solidFill>
                <a:latin typeface="Arial" pitchFamily="34" charset="0"/>
                <a:cs typeface="Arial" pitchFamily="34" charset="0"/>
              </a:rPr>
              <a:t>the excessive susceptibility of the American crow</a:t>
            </a:r>
            <a:endParaRPr lang="en-US" sz="2400" b="1" dirty="0">
              <a:solidFill>
                <a:srgbClr val="FFFF00"/>
              </a:solidFill>
              <a:latin typeface="Arial" pitchFamily="34" charset="0"/>
              <a:cs typeface="Arial" pitchFamily="34" charset="0"/>
            </a:endParaRPr>
          </a:p>
        </p:txBody>
      </p:sp>
      <p:pic>
        <p:nvPicPr>
          <p:cNvPr id="7" name="Picture 2"/>
          <p:cNvPicPr>
            <a:picLocks noChangeAspect="1" noChangeArrowheads="1"/>
          </p:cNvPicPr>
          <p:nvPr/>
        </p:nvPicPr>
        <p:blipFill>
          <a:blip r:embed="rId2" cstate="print"/>
          <a:srcRect/>
          <a:stretch>
            <a:fillRect/>
          </a:stretch>
        </p:blipFill>
        <p:spPr bwMode="auto">
          <a:xfrm>
            <a:off x="7772400" y="5094514"/>
            <a:ext cx="1190577" cy="1763486"/>
          </a:xfrm>
          <a:prstGeom prst="rect">
            <a:avLst/>
          </a:prstGeom>
          <a:noFill/>
          <a:ln w="9525">
            <a:noFill/>
            <a:miter lim="800000"/>
            <a:headEnd/>
            <a:tailEnd/>
          </a:ln>
        </p:spPr>
      </p:pic>
      <p:sp>
        <p:nvSpPr>
          <p:cNvPr id="8" name="TextBox 7"/>
          <p:cNvSpPr txBox="1"/>
          <p:nvPr/>
        </p:nvSpPr>
        <p:spPr>
          <a:xfrm>
            <a:off x="5257800" y="5181600"/>
            <a:ext cx="2362200" cy="1477328"/>
          </a:xfrm>
          <a:prstGeom prst="rect">
            <a:avLst/>
          </a:prstGeom>
          <a:noFill/>
        </p:spPr>
        <p:txBody>
          <a:bodyPr wrap="square" rtlCol="0">
            <a:spAutoFit/>
          </a:bodyPr>
          <a:lstStyle/>
          <a:p>
            <a:r>
              <a:rPr lang="en-US" sz="1800" b="1" dirty="0" err="1" smtClean="0">
                <a:latin typeface="Arial" pitchFamily="34" charset="0"/>
                <a:cs typeface="Arial" pitchFamily="34" charset="0"/>
              </a:rPr>
              <a:t>Oldstone</a:t>
            </a:r>
            <a:r>
              <a:rPr lang="en-US" sz="1800" b="1" dirty="0" smtClean="0">
                <a:latin typeface="Arial" pitchFamily="34" charset="0"/>
                <a:cs typeface="Arial" pitchFamily="34" charset="0"/>
              </a:rPr>
              <a:t> book chapter 13</a:t>
            </a:r>
          </a:p>
          <a:p>
            <a:r>
              <a:rPr lang="en-US" sz="1800" b="1" dirty="0" smtClean="0">
                <a:latin typeface="Arial" pitchFamily="34" charset="0"/>
                <a:cs typeface="Arial" pitchFamily="34" charset="0"/>
              </a:rPr>
              <a:t>West Nile Virus: Death of Crows and Humans, p244-245</a:t>
            </a:r>
            <a:endParaRPr lang="en-US" sz="1800" b="1" dirty="0">
              <a:latin typeface="Arial" pitchFamily="34" charset="0"/>
              <a:cs typeface="Arial" pitchFamily="34" charset="0"/>
            </a:endParaRPr>
          </a:p>
        </p:txBody>
      </p:sp>
      <p:pic>
        <p:nvPicPr>
          <p:cNvPr id="3" name="Picture 2"/>
          <p:cNvPicPr>
            <a:picLocks noChangeAspect="1" noChangeArrowheads="1"/>
          </p:cNvPicPr>
          <p:nvPr/>
        </p:nvPicPr>
        <p:blipFill>
          <a:blip r:embed="rId3" cstate="print"/>
          <a:srcRect/>
          <a:stretch>
            <a:fillRect/>
          </a:stretch>
        </p:blipFill>
        <p:spPr bwMode="auto">
          <a:xfrm>
            <a:off x="4724400" y="1219200"/>
            <a:ext cx="4191000" cy="825673"/>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724400" y="2209800"/>
            <a:ext cx="3467100" cy="171450"/>
          </a:xfrm>
          <a:prstGeom prst="rect">
            <a:avLst/>
          </a:prstGeom>
          <a:noFill/>
          <a:ln w="9525">
            <a:noFill/>
            <a:miter lim="800000"/>
            <a:headEnd/>
            <a:tailEnd/>
          </a:ln>
        </p:spPr>
      </p:pic>
      <p:pic>
        <p:nvPicPr>
          <p:cNvPr id="5" name="Picture 4"/>
          <p:cNvPicPr>
            <a:picLocks noChangeAspect="1" noChangeArrowheads="1"/>
          </p:cNvPicPr>
          <p:nvPr/>
        </p:nvPicPr>
        <p:blipFill>
          <a:blip r:embed="rId5" cstate="print"/>
          <a:srcRect/>
          <a:stretch>
            <a:fillRect/>
          </a:stretch>
        </p:blipFill>
        <p:spPr bwMode="auto">
          <a:xfrm>
            <a:off x="8382000" y="2133600"/>
            <a:ext cx="361950" cy="104775"/>
          </a:xfrm>
          <a:prstGeom prst="rect">
            <a:avLst/>
          </a:prstGeom>
          <a:noFill/>
          <a:ln w="9525">
            <a:noFill/>
            <a:miter lim="800000"/>
            <a:headEnd/>
            <a:tailEnd/>
          </a:ln>
        </p:spPr>
      </p:pic>
      <p:pic>
        <p:nvPicPr>
          <p:cNvPr id="6" name="Picture 5"/>
          <p:cNvPicPr>
            <a:picLocks noChangeAspect="1" noChangeArrowheads="1"/>
          </p:cNvPicPr>
          <p:nvPr/>
        </p:nvPicPr>
        <p:blipFill>
          <a:blip r:embed="rId6" cstate="print"/>
          <a:srcRect/>
          <a:stretch>
            <a:fillRect/>
          </a:stretch>
        </p:blipFill>
        <p:spPr bwMode="auto">
          <a:xfrm>
            <a:off x="4800600" y="2362200"/>
            <a:ext cx="4343400" cy="26918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609600" y="381000"/>
            <a:ext cx="7067550" cy="1495425"/>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609600" y="1981200"/>
            <a:ext cx="5580355" cy="434340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6477000" y="2133600"/>
            <a:ext cx="2209800" cy="2209800"/>
          </a:xfrm>
          <a:prstGeom prst="rect">
            <a:avLst/>
          </a:prstGeom>
          <a:noFill/>
          <a:ln w="9525">
            <a:noFill/>
            <a:miter lim="800000"/>
            <a:headEnd/>
            <a:tailEnd/>
          </a:ln>
        </p:spPr>
      </p:pic>
      <p:sp>
        <p:nvSpPr>
          <p:cNvPr id="7" name="Rectangle 6"/>
          <p:cNvSpPr/>
          <p:nvPr/>
        </p:nvSpPr>
        <p:spPr>
          <a:xfrm>
            <a:off x="6400800" y="4267200"/>
            <a:ext cx="2330170" cy="523220"/>
          </a:xfrm>
          <a:prstGeom prst="rect">
            <a:avLst/>
          </a:prstGeom>
        </p:spPr>
        <p:txBody>
          <a:bodyPr wrap="square">
            <a:spAutoFit/>
          </a:bodyPr>
          <a:lstStyle/>
          <a:p>
            <a:r>
              <a:rPr lang="en-US" sz="1400" b="1" dirty="0" smtClean="0">
                <a:latin typeface="Arial" pitchFamily="34" charset="0"/>
                <a:cs typeface="Arial" pitchFamily="34" charset="0"/>
              </a:rPr>
              <a:t>American Crow</a:t>
            </a:r>
            <a:r>
              <a:rPr lang="en-US" sz="1400" dirty="0" smtClean="0">
                <a:latin typeface="Arial" pitchFamily="34" charset="0"/>
                <a:cs typeface="Arial" pitchFamily="34" charset="0"/>
              </a:rPr>
              <a:t> (</a:t>
            </a:r>
            <a:r>
              <a:rPr lang="en-US" sz="1400" i="1" dirty="0" err="1" smtClean="0">
                <a:latin typeface="Arial" pitchFamily="34" charset="0"/>
                <a:cs typeface="Arial" pitchFamily="34" charset="0"/>
              </a:rPr>
              <a:t>Corvus</a:t>
            </a:r>
            <a:r>
              <a:rPr lang="en-US" sz="1400" i="1" dirty="0" smtClean="0">
                <a:latin typeface="Arial" pitchFamily="34" charset="0"/>
                <a:cs typeface="Arial" pitchFamily="34" charset="0"/>
              </a:rPr>
              <a:t> </a:t>
            </a:r>
            <a:r>
              <a:rPr lang="en-US" sz="1400" i="1" dirty="0" err="1" smtClean="0">
                <a:latin typeface="Arial" pitchFamily="34" charset="0"/>
                <a:cs typeface="Arial" pitchFamily="34" charset="0"/>
              </a:rPr>
              <a:t>brachyrhynchos</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p:txBody>
      </p:sp>
      <p:pic>
        <p:nvPicPr>
          <p:cNvPr id="2053" name="Picture 5"/>
          <p:cNvPicPr>
            <a:picLocks noChangeAspect="1" noChangeArrowheads="1"/>
          </p:cNvPicPr>
          <p:nvPr/>
        </p:nvPicPr>
        <p:blipFill>
          <a:blip r:embed="rId5" cstate="print"/>
          <a:srcRect/>
          <a:stretch>
            <a:fillRect/>
          </a:stretch>
        </p:blipFill>
        <p:spPr bwMode="auto">
          <a:xfrm>
            <a:off x="6400800" y="4953000"/>
            <a:ext cx="2286000"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5" name="Rectangle 3"/>
          <p:cNvSpPr>
            <a:spLocks noChangeArrowheads="1"/>
          </p:cNvSpPr>
          <p:nvPr/>
        </p:nvSpPr>
        <p:spPr bwMode="auto">
          <a:xfrm>
            <a:off x="381000" y="533400"/>
            <a:ext cx="7924800" cy="3581400"/>
          </a:xfrm>
          <a:prstGeom prst="rect">
            <a:avLst/>
          </a:prstGeom>
          <a:noFill/>
          <a:ln w="9525">
            <a:noFill/>
            <a:miter lim="800000"/>
            <a:headEnd/>
            <a:tailEnd/>
          </a:ln>
          <a:effectLst/>
        </p:spPr>
        <p:txBody>
          <a:bodyPr/>
          <a:lstStyle/>
          <a:p>
            <a:pPr marL="342900" indent="-342900">
              <a:spcBef>
                <a:spcPct val="20000"/>
              </a:spcBef>
              <a:buClr>
                <a:schemeClr val="accent1"/>
              </a:buClr>
              <a:buFontTx/>
              <a:buChar char="•"/>
            </a:pPr>
            <a:r>
              <a:rPr lang="en-US" sz="2000" b="1" dirty="0">
                <a:latin typeface="Tahoma" charset="0"/>
              </a:rPr>
              <a:t>The NS5 protein</a:t>
            </a:r>
          </a:p>
          <a:p>
            <a:pPr marL="742950" lvl="1" indent="-285750">
              <a:spcBef>
                <a:spcPct val="20000"/>
              </a:spcBef>
              <a:buClr>
                <a:schemeClr val="hlink"/>
              </a:buClr>
              <a:buFontTx/>
              <a:buChar char="–"/>
            </a:pPr>
            <a:r>
              <a:rPr lang="en-US" sz="1800" b="1" dirty="0">
                <a:latin typeface="Tahoma" charset="0"/>
              </a:rPr>
              <a:t>Largest, most highly conserved </a:t>
            </a:r>
            <a:r>
              <a:rPr lang="en-US" sz="1800" b="1" dirty="0" err="1">
                <a:latin typeface="Tahoma" charset="0"/>
              </a:rPr>
              <a:t>flavivirus</a:t>
            </a:r>
            <a:r>
              <a:rPr lang="en-US" sz="1800" b="1" dirty="0">
                <a:latin typeface="Tahoma" charset="0"/>
              </a:rPr>
              <a:t> protein</a:t>
            </a:r>
          </a:p>
          <a:p>
            <a:pPr marL="742950" lvl="1" indent="-285750">
              <a:spcBef>
                <a:spcPct val="20000"/>
              </a:spcBef>
              <a:buClr>
                <a:schemeClr val="hlink"/>
              </a:buClr>
              <a:buFontTx/>
              <a:buChar char="–"/>
            </a:pPr>
            <a:r>
              <a:rPr lang="en-US" sz="1800" b="1" dirty="0" smtClean="0">
                <a:solidFill>
                  <a:srgbClr val="FFFF00"/>
                </a:solidFill>
                <a:latin typeface="Tahoma" charset="0"/>
              </a:rPr>
              <a:t>RNA-dependent RNA polymerase (</a:t>
            </a:r>
            <a:r>
              <a:rPr lang="en-US" sz="1800" b="1" dirty="0" err="1" smtClean="0">
                <a:solidFill>
                  <a:srgbClr val="FFFF00"/>
                </a:solidFill>
                <a:latin typeface="Tahoma" charset="0"/>
              </a:rPr>
              <a:t>RdRP</a:t>
            </a:r>
            <a:r>
              <a:rPr lang="en-US" sz="1800" b="1" dirty="0" smtClean="0">
                <a:solidFill>
                  <a:srgbClr val="FFFF00"/>
                </a:solidFill>
                <a:latin typeface="Tahoma" charset="0"/>
              </a:rPr>
              <a:t>) </a:t>
            </a:r>
            <a:r>
              <a:rPr lang="en-US" sz="1800" b="1" dirty="0" smtClean="0">
                <a:latin typeface="Tahoma" charset="0"/>
              </a:rPr>
              <a:t>activity</a:t>
            </a:r>
            <a:endParaRPr lang="en-US" sz="1800" b="1" dirty="0">
              <a:latin typeface="Tahoma" charset="0"/>
            </a:endParaRPr>
          </a:p>
          <a:p>
            <a:pPr marL="742950" lvl="1" indent="-285750">
              <a:spcBef>
                <a:spcPct val="20000"/>
              </a:spcBef>
              <a:buClr>
                <a:schemeClr val="hlink"/>
              </a:buClr>
              <a:buFontTx/>
              <a:buChar char="–"/>
            </a:pPr>
            <a:r>
              <a:rPr lang="en-US" sz="1800" b="1" dirty="0">
                <a:latin typeface="Tahoma" charset="0"/>
              </a:rPr>
              <a:t>Purified recombinant NS5 has </a:t>
            </a:r>
            <a:r>
              <a:rPr lang="en-US" sz="1800" b="1" dirty="0" err="1">
                <a:latin typeface="Tahoma" charset="0"/>
              </a:rPr>
              <a:t>RdRp</a:t>
            </a:r>
            <a:r>
              <a:rPr lang="en-US" sz="1800" b="1" dirty="0">
                <a:latin typeface="Tahoma" charset="0"/>
              </a:rPr>
              <a:t> activity</a:t>
            </a:r>
          </a:p>
          <a:p>
            <a:pPr marL="742950" lvl="1" indent="-285750">
              <a:spcBef>
                <a:spcPct val="20000"/>
              </a:spcBef>
              <a:buClr>
                <a:schemeClr val="hlink"/>
              </a:buClr>
              <a:buFontTx/>
              <a:buChar char="–"/>
            </a:pPr>
            <a:r>
              <a:rPr lang="en-US" sz="1800" b="1" dirty="0" err="1" smtClean="0">
                <a:solidFill>
                  <a:srgbClr val="FFFF00"/>
                </a:solidFill>
                <a:latin typeface="Tahoma" charset="0"/>
              </a:rPr>
              <a:t>Methyltransferase</a:t>
            </a:r>
            <a:r>
              <a:rPr lang="en-US" sz="1800" b="1" dirty="0" smtClean="0">
                <a:solidFill>
                  <a:srgbClr val="FFFF00"/>
                </a:solidFill>
                <a:latin typeface="Tahoma" charset="0"/>
              </a:rPr>
              <a:t> activity</a:t>
            </a:r>
          </a:p>
          <a:p>
            <a:pPr marL="1200150" lvl="2" indent="-285750">
              <a:spcBef>
                <a:spcPct val="20000"/>
              </a:spcBef>
              <a:buClr>
                <a:schemeClr val="hlink"/>
              </a:buClr>
              <a:buFontTx/>
              <a:buChar char="–"/>
            </a:pPr>
            <a:r>
              <a:rPr lang="en-US" sz="1800" b="1" dirty="0" smtClean="0">
                <a:latin typeface="Tahoma" charset="0"/>
              </a:rPr>
              <a:t>Modification of the </a:t>
            </a:r>
            <a:r>
              <a:rPr lang="en-US" sz="1800" b="1" dirty="0" smtClean="0">
                <a:solidFill>
                  <a:srgbClr val="FFFF00"/>
                </a:solidFill>
                <a:latin typeface="Tahoma" charset="0"/>
              </a:rPr>
              <a:t>5’ cap</a:t>
            </a:r>
            <a:endParaRPr lang="en-US" sz="1800" b="1" dirty="0">
              <a:solidFill>
                <a:srgbClr val="FFFF00"/>
              </a:solidFill>
              <a:latin typeface="Tahoma" charset="0"/>
            </a:endParaRPr>
          </a:p>
          <a:p>
            <a:pPr marL="1200150" lvl="2" indent="-285750">
              <a:spcBef>
                <a:spcPct val="20000"/>
              </a:spcBef>
              <a:buClr>
                <a:schemeClr val="hlink"/>
              </a:buClr>
              <a:buFontTx/>
              <a:buChar char="–"/>
            </a:pPr>
            <a:r>
              <a:rPr lang="en-US" sz="1800" b="1" dirty="0" smtClean="0">
                <a:latin typeface="Tahoma" charset="0"/>
              </a:rPr>
              <a:t>N7 </a:t>
            </a:r>
            <a:r>
              <a:rPr lang="en-US" sz="1800" b="1" dirty="0" err="1" smtClean="0">
                <a:latin typeface="Tahoma" charset="0"/>
              </a:rPr>
              <a:t>methylation</a:t>
            </a:r>
            <a:r>
              <a:rPr lang="en-US" sz="1800" b="1" dirty="0" smtClean="0">
                <a:latin typeface="Tahoma" charset="0"/>
              </a:rPr>
              <a:t> for viral translation and replication</a:t>
            </a:r>
          </a:p>
          <a:p>
            <a:pPr marL="1200150" lvl="2" indent="-285750">
              <a:spcBef>
                <a:spcPct val="20000"/>
              </a:spcBef>
              <a:buClr>
                <a:schemeClr val="hlink"/>
              </a:buClr>
              <a:buFontTx/>
              <a:buChar char="–"/>
            </a:pPr>
            <a:r>
              <a:rPr lang="en-US" sz="1800" b="1" dirty="0" smtClean="0">
                <a:latin typeface="Tahoma" charset="0"/>
              </a:rPr>
              <a:t>2’-O </a:t>
            </a:r>
            <a:r>
              <a:rPr lang="en-US" sz="1800" b="1" dirty="0" err="1" smtClean="0">
                <a:latin typeface="Tahoma" charset="0"/>
              </a:rPr>
              <a:t>methylation</a:t>
            </a:r>
            <a:r>
              <a:rPr lang="en-US" sz="1800" b="1" dirty="0" smtClean="0">
                <a:latin typeface="Tahoma" charset="0"/>
              </a:rPr>
              <a:t> to avoid innate antiviral defenses</a:t>
            </a:r>
            <a:endParaRPr lang="en-US" sz="1800" b="1" dirty="0">
              <a:latin typeface="Tahoma" charset="0"/>
            </a:endParaRPr>
          </a:p>
          <a:p>
            <a:pPr marL="742950" lvl="1" indent="-285750">
              <a:spcBef>
                <a:spcPct val="20000"/>
              </a:spcBef>
              <a:buClr>
                <a:schemeClr val="hlink"/>
              </a:buClr>
              <a:buFontTx/>
              <a:buChar char="–"/>
            </a:pPr>
            <a:r>
              <a:rPr lang="en-US" sz="1800" b="1" dirty="0" smtClean="0">
                <a:latin typeface="Tahoma" charset="0"/>
              </a:rPr>
              <a:t>Dengue virus NS5 induces IL-8 transcription and secretion, which may enhance viral spread of disease by recruiting inflammatory cells to the site of infection</a:t>
            </a:r>
          </a:p>
          <a:p>
            <a:pPr marL="742950" lvl="1" indent="-285750">
              <a:spcBef>
                <a:spcPct val="20000"/>
              </a:spcBef>
              <a:buClr>
                <a:schemeClr val="hlink"/>
              </a:buClr>
              <a:buFontTx/>
              <a:buChar char="–"/>
            </a:pPr>
            <a:r>
              <a:rPr lang="en-US" sz="1800" b="1" dirty="0" smtClean="0">
                <a:latin typeface="Tahoma" charset="0"/>
              </a:rPr>
              <a:t>NS5 blocks the </a:t>
            </a:r>
            <a:r>
              <a:rPr lang="en-US" sz="1800" b="1" dirty="0" err="1" smtClean="0">
                <a:latin typeface="Tahoma" charset="0"/>
              </a:rPr>
              <a:t>Jak</a:t>
            </a:r>
            <a:r>
              <a:rPr lang="en-US" sz="1800" b="1" dirty="0" smtClean="0">
                <a:latin typeface="Tahoma" charset="0"/>
              </a:rPr>
              <a:t>-STAT pathway of IFN signaling </a:t>
            </a:r>
            <a:endParaRPr lang="en-US" sz="1800" b="1" dirty="0">
              <a:latin typeface="Tahoma" charset="0"/>
            </a:endParaRPr>
          </a:p>
          <a:p>
            <a:pPr marL="342900" indent="-342900">
              <a:spcBef>
                <a:spcPct val="20000"/>
              </a:spcBef>
              <a:buClr>
                <a:schemeClr val="accent1"/>
              </a:buClr>
              <a:buFontTx/>
              <a:buChar char="•"/>
            </a:pPr>
            <a:endParaRPr lang="en-US" sz="1800" b="1" dirty="0">
              <a:latin typeface="Tahoma" charset="0"/>
            </a:endParaRPr>
          </a:p>
        </p:txBody>
      </p:sp>
      <p:sp>
        <p:nvSpPr>
          <p:cNvPr id="7" name="Rectangle 6"/>
          <p:cNvSpPr/>
          <p:nvPr/>
        </p:nvSpPr>
        <p:spPr>
          <a:xfrm>
            <a:off x="3352800" y="5943600"/>
            <a:ext cx="2667000" cy="584775"/>
          </a:xfrm>
          <a:prstGeom prst="rect">
            <a:avLst/>
          </a:prstGeom>
        </p:spPr>
        <p:txBody>
          <a:bodyPr wrap="square">
            <a:spAutoFit/>
          </a:bodyPr>
          <a:lstStyle/>
          <a:p>
            <a:r>
              <a:rPr lang="en-GB" b="1" dirty="0" smtClean="0">
                <a:latin typeface="Arial" charset="0"/>
                <a:ea typeface="msgothic" charset="0"/>
                <a:cs typeface="msgothic" charset="0"/>
              </a:rPr>
              <a:t>“right hand structure”</a:t>
            </a:r>
          </a:p>
          <a:p>
            <a:endParaRPr lang="en-US" dirty="0"/>
          </a:p>
        </p:txBody>
      </p:sp>
      <p:pic>
        <p:nvPicPr>
          <p:cNvPr id="8" name="Picture 3"/>
          <p:cNvPicPr>
            <a:picLocks noChangeAspect="1" noChangeArrowheads="1"/>
          </p:cNvPicPr>
          <p:nvPr/>
        </p:nvPicPr>
        <p:blipFill>
          <a:blip r:embed="rId3" cstate="print"/>
          <a:srcRect b="62095"/>
          <a:stretch>
            <a:fillRect/>
          </a:stretch>
        </p:blipFill>
        <p:spPr bwMode="auto">
          <a:xfrm>
            <a:off x="5598323" y="4495800"/>
            <a:ext cx="3380073" cy="2362200"/>
          </a:xfrm>
          <a:prstGeom prst="rect">
            <a:avLst/>
          </a:prstGeom>
          <a:noFill/>
          <a:ln w="9525">
            <a:noFill/>
            <a:round/>
            <a:headEnd/>
            <a:tailEnd/>
          </a:ln>
          <a:effectLst/>
        </p:spPr>
      </p:pic>
      <p:sp>
        <p:nvSpPr>
          <p:cNvPr id="9" name="TextBox 8"/>
          <p:cNvSpPr txBox="1"/>
          <p:nvPr/>
        </p:nvSpPr>
        <p:spPr>
          <a:xfrm>
            <a:off x="6019800" y="4572000"/>
            <a:ext cx="655949" cy="276999"/>
          </a:xfrm>
          <a:prstGeom prst="rect">
            <a:avLst/>
          </a:prstGeom>
          <a:noFill/>
        </p:spPr>
        <p:txBody>
          <a:bodyPr wrap="none" rtlCol="0">
            <a:spAutoFit/>
          </a:bodyPr>
          <a:lstStyle/>
          <a:p>
            <a:r>
              <a:rPr lang="en-US" sz="1200" b="1" dirty="0" smtClean="0">
                <a:solidFill>
                  <a:schemeClr val="bg1"/>
                </a:solidFill>
                <a:latin typeface="Arial" pitchFamily="34" charset="0"/>
                <a:cs typeface="Arial" pitchFamily="34" charset="0"/>
              </a:rPr>
              <a:t>Finger</a:t>
            </a:r>
            <a:endParaRPr lang="en-US" sz="1200" b="1" dirty="0">
              <a:solidFill>
                <a:schemeClr val="bg1"/>
              </a:solidFill>
              <a:latin typeface="Arial" pitchFamily="34" charset="0"/>
              <a:cs typeface="Arial" pitchFamily="34" charset="0"/>
            </a:endParaRPr>
          </a:p>
        </p:txBody>
      </p:sp>
      <p:sp>
        <p:nvSpPr>
          <p:cNvPr id="10" name="TextBox 9"/>
          <p:cNvSpPr txBox="1"/>
          <p:nvPr/>
        </p:nvSpPr>
        <p:spPr>
          <a:xfrm>
            <a:off x="8153400" y="4648200"/>
            <a:ext cx="699230" cy="276999"/>
          </a:xfrm>
          <a:prstGeom prst="rect">
            <a:avLst/>
          </a:prstGeom>
          <a:noFill/>
        </p:spPr>
        <p:txBody>
          <a:bodyPr wrap="none" rtlCol="0">
            <a:spAutoFit/>
          </a:bodyPr>
          <a:lstStyle/>
          <a:p>
            <a:r>
              <a:rPr lang="en-US" sz="1200" b="1" dirty="0" smtClean="0">
                <a:solidFill>
                  <a:schemeClr val="bg1"/>
                </a:solidFill>
                <a:latin typeface="Arial" pitchFamily="34" charset="0"/>
                <a:cs typeface="Arial" pitchFamily="34" charset="0"/>
              </a:rPr>
              <a:t>Thumb</a:t>
            </a:r>
            <a:endParaRPr lang="en-US" sz="1200" b="1" dirty="0">
              <a:solidFill>
                <a:schemeClr val="bg1"/>
              </a:solidFill>
              <a:latin typeface="Arial" pitchFamily="34" charset="0"/>
              <a:cs typeface="Arial" pitchFamily="34" charset="0"/>
            </a:endParaRPr>
          </a:p>
        </p:txBody>
      </p:sp>
      <p:sp>
        <p:nvSpPr>
          <p:cNvPr id="11" name="TextBox 10"/>
          <p:cNvSpPr txBox="1"/>
          <p:nvPr/>
        </p:nvSpPr>
        <p:spPr>
          <a:xfrm>
            <a:off x="7620000" y="6400800"/>
            <a:ext cx="551754" cy="276999"/>
          </a:xfrm>
          <a:prstGeom prst="rect">
            <a:avLst/>
          </a:prstGeom>
          <a:noFill/>
        </p:spPr>
        <p:txBody>
          <a:bodyPr wrap="none" rtlCol="0">
            <a:spAutoFit/>
          </a:bodyPr>
          <a:lstStyle/>
          <a:p>
            <a:r>
              <a:rPr lang="en-US" sz="1200" b="1" dirty="0" smtClean="0">
                <a:solidFill>
                  <a:schemeClr val="bg1"/>
                </a:solidFill>
                <a:latin typeface="Arial" pitchFamily="34" charset="0"/>
                <a:cs typeface="Arial" pitchFamily="34" charset="0"/>
              </a:rPr>
              <a:t>Palm</a:t>
            </a:r>
            <a:endParaRPr lang="en-US" sz="1200" b="1" dirty="0">
              <a:solidFill>
                <a:schemeClr val="bg1"/>
              </a:solidFill>
              <a:latin typeface="Arial" pitchFamily="34" charset="0"/>
              <a:cs typeface="Arial" pitchFamily="34" charset="0"/>
            </a:endParaRPr>
          </a:p>
        </p:txBody>
      </p:sp>
      <p:pic>
        <p:nvPicPr>
          <p:cNvPr id="87043" name="Picture 3"/>
          <p:cNvPicPr>
            <a:picLocks noChangeAspect="1" noChangeArrowheads="1"/>
          </p:cNvPicPr>
          <p:nvPr/>
        </p:nvPicPr>
        <p:blipFill>
          <a:blip r:embed="rId4" cstate="print"/>
          <a:srcRect/>
          <a:stretch>
            <a:fillRect/>
          </a:stretch>
        </p:blipFill>
        <p:spPr bwMode="auto">
          <a:xfrm>
            <a:off x="533401" y="4680204"/>
            <a:ext cx="4800600" cy="768096"/>
          </a:xfrm>
          <a:prstGeom prst="rect">
            <a:avLst/>
          </a:prstGeom>
          <a:noFill/>
          <a:ln w="9525">
            <a:noFill/>
            <a:miter lim="800000"/>
            <a:headEnd/>
            <a:tailEnd/>
          </a:ln>
        </p:spPr>
      </p:pic>
      <p:pic>
        <p:nvPicPr>
          <p:cNvPr id="87044" name="Picture 4"/>
          <p:cNvPicPr>
            <a:picLocks noChangeAspect="1" noChangeArrowheads="1"/>
          </p:cNvPicPr>
          <p:nvPr/>
        </p:nvPicPr>
        <p:blipFill>
          <a:blip r:embed="rId5" cstate="print"/>
          <a:srcRect/>
          <a:stretch>
            <a:fillRect/>
          </a:stretch>
        </p:blipFill>
        <p:spPr bwMode="auto">
          <a:xfrm>
            <a:off x="533400" y="5638800"/>
            <a:ext cx="2581275" cy="18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81000" y="0"/>
            <a:ext cx="8001000" cy="838200"/>
          </a:xfrm>
        </p:spPr>
        <p:txBody>
          <a:bodyPr/>
          <a:lstStyle/>
          <a:p>
            <a:pPr algn="ctr"/>
            <a:r>
              <a:rPr lang="en-US" sz="2400" b="1" dirty="0" err="1" smtClean="0"/>
              <a:t>Flavivirus</a:t>
            </a:r>
            <a:r>
              <a:rPr lang="en-US" sz="2400" b="1" dirty="0" smtClean="0"/>
              <a:t> life cycle: RNA replication Assembly &amp; release of progeny virus </a:t>
            </a:r>
            <a:endParaRPr lang="en-US" sz="2400" b="1" dirty="0"/>
          </a:p>
        </p:txBody>
      </p:sp>
      <p:sp>
        <p:nvSpPr>
          <p:cNvPr id="70659" name="Rectangle 3"/>
          <p:cNvSpPr>
            <a:spLocks noGrp="1" noChangeArrowheads="1"/>
          </p:cNvSpPr>
          <p:nvPr>
            <p:ph type="body" idx="1"/>
          </p:nvPr>
        </p:nvSpPr>
        <p:spPr>
          <a:xfrm>
            <a:off x="-40943" y="5677469"/>
            <a:ext cx="9144000" cy="1143000"/>
          </a:xfrm>
        </p:spPr>
        <p:txBody>
          <a:bodyPr/>
          <a:lstStyle/>
          <a:p>
            <a:pPr>
              <a:lnSpc>
                <a:spcPct val="90000"/>
              </a:lnSpc>
            </a:pPr>
            <a:r>
              <a:rPr lang="en-US" sz="1500" b="1" dirty="0" smtClean="0"/>
              <a:t>After </a:t>
            </a:r>
            <a:r>
              <a:rPr lang="en-US" sz="1500" b="1" dirty="0" err="1" smtClean="0"/>
              <a:t>uncoating</a:t>
            </a:r>
            <a:r>
              <a:rPr lang="en-US" sz="1500" b="1" dirty="0" smtClean="0"/>
              <a:t>, the plus-stranded RNA genome is translated to initiate virus replication</a:t>
            </a:r>
          </a:p>
          <a:p>
            <a:pPr>
              <a:lnSpc>
                <a:spcPct val="90000"/>
              </a:lnSpc>
            </a:pPr>
            <a:r>
              <a:rPr lang="en-US" sz="1500" b="1" dirty="0" smtClean="0"/>
              <a:t>Virus assembly occurs in the endoplasmic reticulum (ER) and leads to the formation of immature (</a:t>
            </a:r>
            <a:r>
              <a:rPr lang="en-US" sz="1500" b="1" dirty="0" err="1" smtClean="0"/>
              <a:t>prM</a:t>
            </a:r>
            <a:r>
              <a:rPr lang="en-US" sz="1500" b="1" dirty="0" smtClean="0"/>
              <a:t> containing) particle that are transported through the </a:t>
            </a:r>
            <a:r>
              <a:rPr lang="en-US" sz="1500" b="1" dirty="0" err="1" smtClean="0"/>
              <a:t>exocytic</a:t>
            </a:r>
            <a:r>
              <a:rPr lang="en-US" sz="1500" b="1" dirty="0" smtClean="0"/>
              <a:t> pathway</a:t>
            </a:r>
          </a:p>
          <a:p>
            <a:pPr>
              <a:lnSpc>
                <a:spcPct val="90000"/>
              </a:lnSpc>
            </a:pPr>
            <a:r>
              <a:rPr lang="en-US" sz="1500" b="1" dirty="0" smtClean="0"/>
              <a:t>The acidic pH in the trans-Golgi network (TGN) causes a conformational change in the </a:t>
            </a:r>
            <a:r>
              <a:rPr lang="en-US" sz="1500" b="1" dirty="0" err="1" smtClean="0"/>
              <a:t>prM</a:t>
            </a:r>
            <a:r>
              <a:rPr lang="en-US" sz="1500" b="1" dirty="0" smtClean="0"/>
              <a:t>-E complex that is required for the maturation cleavage by </a:t>
            </a:r>
            <a:r>
              <a:rPr lang="en-US" sz="1500" b="1" dirty="0" err="1" smtClean="0"/>
              <a:t>furin</a:t>
            </a:r>
            <a:r>
              <a:rPr lang="en-US" sz="1500" b="1" dirty="0" smtClean="0"/>
              <a:t> or a related protease </a:t>
            </a:r>
            <a:endParaRPr lang="en-US" sz="1500" b="1" dirty="0"/>
          </a:p>
        </p:txBody>
      </p:sp>
      <p:pic>
        <p:nvPicPr>
          <p:cNvPr id="1026" name="Picture 2"/>
          <p:cNvPicPr>
            <a:picLocks noChangeAspect="1" noChangeArrowheads="1"/>
          </p:cNvPicPr>
          <p:nvPr/>
        </p:nvPicPr>
        <p:blipFill>
          <a:blip r:embed="rId3" cstate="print"/>
          <a:srcRect/>
          <a:stretch>
            <a:fillRect/>
          </a:stretch>
        </p:blipFill>
        <p:spPr bwMode="auto">
          <a:xfrm>
            <a:off x="0" y="1143000"/>
            <a:ext cx="6467475" cy="4200525"/>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0" y="914400"/>
            <a:ext cx="3200400" cy="772236"/>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3276599" y="866775"/>
            <a:ext cx="2895601" cy="233516"/>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6477000" y="533400"/>
            <a:ext cx="2438400" cy="1247775"/>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6629400" y="1828800"/>
            <a:ext cx="2295525" cy="2238375"/>
          </a:xfrm>
          <a:prstGeom prst="rect">
            <a:avLst/>
          </a:prstGeom>
          <a:noFill/>
          <a:ln w="9525">
            <a:noFill/>
            <a:miter lim="800000"/>
            <a:headEnd/>
            <a:tailEnd/>
          </a:ln>
        </p:spPr>
      </p:pic>
      <p:sp>
        <p:nvSpPr>
          <p:cNvPr id="10" name="TextBox 9"/>
          <p:cNvSpPr txBox="1"/>
          <p:nvPr/>
        </p:nvSpPr>
        <p:spPr>
          <a:xfrm>
            <a:off x="6629400" y="3581400"/>
            <a:ext cx="2514600" cy="461665"/>
          </a:xfrm>
          <a:prstGeom prst="rect">
            <a:avLst/>
          </a:prstGeom>
          <a:noFill/>
        </p:spPr>
        <p:txBody>
          <a:bodyPr wrap="square" rtlCol="0">
            <a:spAutoFit/>
          </a:bodyPr>
          <a:lstStyle/>
          <a:p>
            <a:r>
              <a:rPr lang="en-US" sz="1200" b="1" dirty="0" smtClean="0">
                <a:solidFill>
                  <a:schemeClr val="bg1"/>
                </a:solidFill>
                <a:latin typeface="Arial" pitchFamily="34" charset="0"/>
                <a:cs typeface="Arial" pitchFamily="34" charset="0"/>
              </a:rPr>
              <a:t>E protein </a:t>
            </a:r>
            <a:r>
              <a:rPr lang="en-US" sz="1200" b="1" dirty="0" err="1" smtClean="0">
                <a:solidFill>
                  <a:schemeClr val="bg1"/>
                </a:solidFill>
                <a:latin typeface="Arial" pitchFamily="34" charset="0"/>
                <a:cs typeface="Arial" pitchFamily="34" charset="0"/>
              </a:rPr>
              <a:t>dimers</a:t>
            </a:r>
            <a:r>
              <a:rPr lang="en-US" sz="1200" b="1" dirty="0" smtClean="0">
                <a:solidFill>
                  <a:schemeClr val="bg1"/>
                </a:solidFill>
                <a:latin typeface="Arial" pitchFamily="34" charset="0"/>
                <a:cs typeface="Arial" pitchFamily="34" charset="0"/>
              </a:rPr>
              <a:t> in a herringbone-like arrangement</a:t>
            </a:r>
            <a:endParaRPr lang="en-US" sz="1200" b="1" dirty="0">
              <a:solidFill>
                <a:schemeClr val="bg1"/>
              </a:solidFill>
              <a:latin typeface="Arial" pitchFamily="34" charset="0"/>
              <a:cs typeface="Arial" pitchFamily="34" charset="0"/>
            </a:endParaRPr>
          </a:p>
        </p:txBody>
      </p:sp>
      <p:pic>
        <p:nvPicPr>
          <p:cNvPr id="1031" name="Picture 7"/>
          <p:cNvPicPr>
            <a:picLocks noChangeAspect="1" noChangeArrowheads="1"/>
          </p:cNvPicPr>
          <p:nvPr/>
        </p:nvPicPr>
        <p:blipFill>
          <a:blip r:embed="rId8" cstate="print"/>
          <a:srcRect/>
          <a:stretch>
            <a:fillRect/>
          </a:stretch>
        </p:blipFill>
        <p:spPr bwMode="auto">
          <a:xfrm rot="16200000">
            <a:off x="7763109" y="4657491"/>
            <a:ext cx="1579261" cy="493878"/>
          </a:xfrm>
          <a:prstGeom prst="rect">
            <a:avLst/>
          </a:prstGeom>
          <a:noFill/>
          <a:ln w="9525">
            <a:noFill/>
            <a:miter lim="800000"/>
            <a:headEnd/>
            <a:tailEnd/>
          </a:ln>
        </p:spPr>
      </p:pic>
      <p:pic>
        <p:nvPicPr>
          <p:cNvPr id="1032" name="Picture 8"/>
          <p:cNvPicPr>
            <a:picLocks noChangeAspect="1" noChangeArrowheads="1"/>
          </p:cNvPicPr>
          <p:nvPr/>
        </p:nvPicPr>
        <p:blipFill>
          <a:blip r:embed="rId9" cstate="print"/>
          <a:srcRect/>
          <a:stretch>
            <a:fillRect/>
          </a:stretch>
        </p:blipFill>
        <p:spPr bwMode="auto">
          <a:xfrm rot="5400000">
            <a:off x="6634638" y="4033362"/>
            <a:ext cx="1447798" cy="1610675"/>
          </a:xfrm>
          <a:prstGeom prst="rect">
            <a:avLst/>
          </a:prstGeom>
          <a:noFill/>
          <a:ln w="9525">
            <a:noFill/>
            <a:miter lim="800000"/>
            <a:headEnd/>
            <a:tailEnd/>
          </a:ln>
        </p:spPr>
      </p:pic>
      <p:sp>
        <p:nvSpPr>
          <p:cNvPr id="13" name="Rectangle 12"/>
          <p:cNvSpPr/>
          <p:nvPr/>
        </p:nvSpPr>
        <p:spPr>
          <a:xfrm>
            <a:off x="4495800" y="4267200"/>
            <a:ext cx="1795444" cy="461665"/>
          </a:xfrm>
          <a:prstGeom prst="rect">
            <a:avLst/>
          </a:prstGeom>
        </p:spPr>
        <p:txBody>
          <a:bodyPr wrap="square">
            <a:spAutoFit/>
          </a:bodyPr>
          <a:lstStyle/>
          <a:p>
            <a:pPr lvl="1"/>
            <a:r>
              <a:rPr lang="en-US" sz="1200" b="1" dirty="0" smtClean="0">
                <a:solidFill>
                  <a:schemeClr val="bg1"/>
                </a:solidFill>
                <a:latin typeface="Arial" pitchFamily="34" charset="0"/>
                <a:cs typeface="Arial" pitchFamily="34" charset="0"/>
              </a:rPr>
              <a:t>Virus buds into lumen of ER</a:t>
            </a:r>
            <a:endParaRPr lang="en-US" sz="1200" b="1" dirty="0">
              <a:solidFill>
                <a:schemeClr val="bg1"/>
              </a:solidFill>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 strand RNA viruses</a:t>
            </a:r>
            <a:endParaRPr lang="en-US" b="1"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762000" y="1524000"/>
            <a:ext cx="3505200" cy="161925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762000" y="3429000"/>
            <a:ext cx="3514725" cy="2771775"/>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4366010" y="1524000"/>
            <a:ext cx="4119824"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West Nile Virus (alone) extracted from PDB ID   3iyw - YouTube.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cstate="print"/>
          <a:stretch>
            <a:fillRect/>
          </a:stretch>
        </p:blipFill>
        <p:spPr>
          <a:xfrm>
            <a:off x="0" y="457200"/>
            <a:ext cx="5410200" cy="5974454"/>
          </a:xfrm>
          <a:prstGeom prst="rect">
            <a:avLst/>
          </a:prstGeom>
        </p:spPr>
      </p:pic>
      <p:sp>
        <p:nvSpPr>
          <p:cNvPr id="5" name="TextBox 4"/>
          <p:cNvSpPr txBox="1"/>
          <p:nvPr/>
        </p:nvSpPr>
        <p:spPr>
          <a:xfrm>
            <a:off x="6172200" y="152400"/>
            <a:ext cx="2362200" cy="1754326"/>
          </a:xfrm>
          <a:prstGeom prst="rect">
            <a:avLst/>
          </a:prstGeom>
          <a:noFill/>
        </p:spPr>
        <p:txBody>
          <a:bodyPr wrap="square" rtlCol="0">
            <a:spAutoFit/>
          </a:bodyPr>
          <a:lstStyle/>
          <a:p>
            <a:r>
              <a:rPr lang="en-US" sz="1800" b="1" dirty="0" smtClean="0">
                <a:latin typeface="Arial" pitchFamily="34" charset="0"/>
                <a:cs typeface="Arial" pitchFamily="34" charset="0"/>
              </a:rPr>
              <a:t>The 180 copies of E are tightly packed in a herringbone array that completely covers the lipid bilayer</a:t>
            </a:r>
            <a:endParaRPr lang="en-US" sz="1800" b="1" dirty="0">
              <a:latin typeface="Arial" pitchFamily="34" charset="0"/>
              <a:cs typeface="Arial" pitchFamily="34" charset="0"/>
            </a:endParaRPr>
          </a:p>
        </p:txBody>
      </p:sp>
      <p:pic>
        <p:nvPicPr>
          <p:cNvPr id="1026" name="Picture 2"/>
          <p:cNvPicPr>
            <a:picLocks noChangeAspect="1" noChangeArrowheads="1"/>
          </p:cNvPicPr>
          <p:nvPr/>
        </p:nvPicPr>
        <p:blipFill>
          <a:blip r:embed="rId5" cstate="print"/>
          <a:srcRect/>
          <a:stretch>
            <a:fillRect/>
          </a:stretch>
        </p:blipFill>
        <p:spPr bwMode="auto">
          <a:xfrm>
            <a:off x="5467350" y="2133600"/>
            <a:ext cx="3676650" cy="4181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19400" y="2212777"/>
            <a:ext cx="8229600" cy="1143000"/>
          </a:xfrm>
          <a:ln>
            <a:noFill/>
          </a:ln>
        </p:spPr>
        <p:txBody>
          <a:bodyPr/>
          <a:lstStyle/>
          <a:p>
            <a:r>
              <a:rPr lang="en-US" dirty="0" smtClean="0"/>
              <a:t>ZIKV</a:t>
            </a:r>
            <a:endParaRPr lang="en-US" dirty="0"/>
          </a:p>
        </p:txBody>
      </p:sp>
      <p:sp>
        <p:nvSpPr>
          <p:cNvPr id="3" name="Content Placeholder 2"/>
          <p:cNvSpPr>
            <a:spLocks noGrp="1"/>
          </p:cNvSpPr>
          <p:nvPr>
            <p:ph idx="1"/>
          </p:nvPr>
        </p:nvSpPr>
        <p:spPr>
          <a:xfrm>
            <a:off x="203200" y="872969"/>
            <a:ext cx="8229600" cy="5029200"/>
          </a:xfrm>
        </p:spPr>
        <p:txBody>
          <a:bodyPr>
            <a:normAutofit/>
          </a:bodyPr>
          <a:lstStyle/>
          <a:p>
            <a:pPr>
              <a:spcBef>
                <a:spcPts val="0"/>
              </a:spcBef>
            </a:pPr>
            <a:r>
              <a:rPr lang="en-US" sz="2400" dirty="0" smtClean="0">
                <a:solidFill>
                  <a:schemeClr val="bg1"/>
                </a:solidFill>
              </a:rPr>
              <a:t>Family: </a:t>
            </a:r>
            <a:r>
              <a:rPr lang="en-US" sz="2400" i="1" dirty="0" err="1" smtClean="0">
                <a:solidFill>
                  <a:schemeClr val="bg1"/>
                </a:solidFill>
              </a:rPr>
              <a:t>Flaviviridae</a:t>
            </a:r>
            <a:endParaRPr lang="en-US" sz="2400" i="1" dirty="0" smtClean="0">
              <a:solidFill>
                <a:schemeClr val="bg1"/>
              </a:solidFill>
            </a:endParaRPr>
          </a:p>
          <a:p>
            <a:pPr>
              <a:spcBef>
                <a:spcPts val="0"/>
              </a:spcBef>
            </a:pPr>
            <a:r>
              <a:rPr lang="en-US" sz="2400" dirty="0" smtClean="0">
                <a:solidFill>
                  <a:schemeClr val="bg1"/>
                </a:solidFill>
              </a:rPr>
              <a:t>Genus: </a:t>
            </a:r>
            <a:r>
              <a:rPr lang="en-US" sz="2400" i="1" dirty="0" err="1" smtClean="0">
                <a:solidFill>
                  <a:schemeClr val="bg1"/>
                </a:solidFill>
              </a:rPr>
              <a:t>Flavivirus</a:t>
            </a:r>
            <a:endParaRPr lang="en-US" sz="2400" i="1" dirty="0" smtClean="0">
              <a:solidFill>
                <a:schemeClr val="bg1"/>
              </a:solidFill>
            </a:endParaRPr>
          </a:p>
          <a:p>
            <a:pPr>
              <a:spcBef>
                <a:spcPts val="0"/>
              </a:spcBef>
            </a:pPr>
            <a:r>
              <a:rPr lang="en-US" sz="2400" dirty="0">
                <a:solidFill>
                  <a:schemeClr val="bg1"/>
                </a:solidFill>
              </a:rPr>
              <a:t>First isolated in the </a:t>
            </a:r>
            <a:r>
              <a:rPr lang="en-US" sz="2400" dirty="0" err="1">
                <a:solidFill>
                  <a:schemeClr val="bg1"/>
                </a:solidFill>
              </a:rPr>
              <a:t>Zika</a:t>
            </a:r>
            <a:r>
              <a:rPr lang="en-US" sz="2400" dirty="0">
                <a:solidFill>
                  <a:schemeClr val="bg1"/>
                </a:solidFill>
              </a:rPr>
              <a:t> forest in Uganda in </a:t>
            </a:r>
            <a:r>
              <a:rPr lang="en-US" sz="2400" dirty="0" smtClean="0">
                <a:solidFill>
                  <a:schemeClr val="bg1"/>
                </a:solidFill>
              </a:rPr>
              <a:t>1947</a:t>
            </a:r>
          </a:p>
          <a:p>
            <a:pPr>
              <a:spcBef>
                <a:spcPts val="0"/>
              </a:spcBef>
            </a:pPr>
            <a:r>
              <a:rPr lang="en-US" sz="2400" dirty="0" err="1">
                <a:solidFill>
                  <a:schemeClr val="bg1"/>
                </a:solidFill>
              </a:rPr>
              <a:t>Zika</a:t>
            </a:r>
            <a:r>
              <a:rPr lang="en-US" sz="2400" dirty="0">
                <a:solidFill>
                  <a:schemeClr val="bg1"/>
                </a:solidFill>
              </a:rPr>
              <a:t> means "overgrown" in </a:t>
            </a:r>
            <a:r>
              <a:rPr lang="en-US" sz="2400" dirty="0" smtClean="0">
                <a:solidFill>
                  <a:schemeClr val="bg1"/>
                </a:solidFill>
              </a:rPr>
              <a:t>the Luganda </a:t>
            </a:r>
            <a:r>
              <a:rPr lang="en-US" sz="2400" dirty="0">
                <a:solidFill>
                  <a:schemeClr val="bg1"/>
                </a:solidFill>
              </a:rPr>
              <a:t>language</a:t>
            </a:r>
            <a:r>
              <a:rPr lang="en-US" sz="2400" dirty="0"/>
              <a:t>. </a:t>
            </a:r>
            <a:endParaRPr lang="en-US" sz="2400" dirty="0">
              <a:solidFill>
                <a:schemeClr val="bg1"/>
              </a:solidFill>
            </a:endParaRPr>
          </a:p>
          <a:p>
            <a:pPr>
              <a:spcBef>
                <a:spcPts val="0"/>
              </a:spcBef>
            </a:pPr>
            <a:endParaRPr lang="en-US" sz="2400" i="1" dirty="0" smtClean="0">
              <a:solidFill>
                <a:schemeClr val="bg1"/>
              </a:solidFill>
            </a:endParaRPr>
          </a:p>
          <a:p>
            <a:pPr>
              <a:spcBef>
                <a:spcPts val="0"/>
              </a:spcBef>
            </a:pPr>
            <a:endParaRPr lang="en-US" sz="2400" dirty="0">
              <a:solidFill>
                <a:schemeClr val="bg1"/>
              </a:solidFill>
            </a:endParaRPr>
          </a:p>
          <a:p>
            <a:pPr>
              <a:spcBef>
                <a:spcPts val="0"/>
              </a:spcBef>
            </a:pPr>
            <a:endParaRPr lang="en-US" sz="2400" dirty="0" smtClean="0">
              <a:solidFill>
                <a:schemeClr val="bg1"/>
              </a:solidFill>
            </a:endParaRPr>
          </a:p>
          <a:p>
            <a:pPr>
              <a:spcBef>
                <a:spcPts val="0"/>
              </a:spcBef>
            </a:pPr>
            <a:endParaRPr lang="en-US" sz="2400" dirty="0">
              <a:solidFill>
                <a:schemeClr val="bg1"/>
              </a:solidFill>
            </a:endParaRPr>
          </a:p>
          <a:p>
            <a:pPr>
              <a:spcBef>
                <a:spcPts val="0"/>
              </a:spcBef>
            </a:pPr>
            <a:endParaRPr lang="en-US" sz="2400" dirty="0" smtClean="0">
              <a:solidFill>
                <a:schemeClr val="bg1"/>
              </a:solidFill>
            </a:endParaRPr>
          </a:p>
          <a:p>
            <a:pPr marL="0" indent="0">
              <a:spcBef>
                <a:spcPts val="0"/>
              </a:spcBef>
              <a:buNone/>
            </a:pPr>
            <a:endParaRPr lang="en-US" sz="24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1"/>
            <a:ext cx="1828800" cy="1828800"/>
          </a:xfrm>
          <a:prstGeom prst="rect">
            <a:avLst/>
          </a:prstGeom>
        </p:spPr>
      </p:pic>
      <p:sp>
        <p:nvSpPr>
          <p:cNvPr id="6" name="ZoneTexte 4"/>
          <p:cNvSpPr txBox="1"/>
          <p:nvPr/>
        </p:nvSpPr>
        <p:spPr>
          <a:xfrm>
            <a:off x="5515000" y="0"/>
            <a:ext cx="1800200" cy="307777"/>
          </a:xfrm>
          <a:prstGeom prst="rect">
            <a:avLst/>
          </a:prstGeom>
          <a:noFill/>
        </p:spPr>
        <p:txBody>
          <a:bodyPr wrap="square" rtlCol="0">
            <a:spAutoFit/>
          </a:bodyPr>
          <a:lstStyle/>
          <a:p>
            <a:pPr algn="ctr"/>
            <a:r>
              <a:rPr lang="fr-FR" sz="1400" dirty="0" smtClean="0">
                <a:solidFill>
                  <a:schemeClr val="bg1"/>
                </a:solidFill>
              </a:rPr>
              <a:t>EM of ZIKV, CDC</a:t>
            </a:r>
            <a:endParaRPr lang="fr-FR" sz="1400" dirty="0">
              <a:solidFill>
                <a:schemeClr val="bg1"/>
              </a:solidFill>
            </a:endParaRPr>
          </a:p>
        </p:txBody>
      </p:sp>
      <p:sp>
        <p:nvSpPr>
          <p:cNvPr id="7" name="Title 1"/>
          <p:cNvSpPr txBox="1">
            <a:spLocks/>
          </p:cNvSpPr>
          <p:nvPr/>
        </p:nvSpPr>
        <p:spPr bwMode="auto">
          <a:xfrm>
            <a:off x="2971800" y="153888"/>
            <a:ext cx="77724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Tahoma" charset="0"/>
              </a:defRPr>
            </a:lvl2pPr>
            <a:lvl3pPr algn="l" rtl="0" fontAlgn="base">
              <a:spcBef>
                <a:spcPct val="0"/>
              </a:spcBef>
              <a:spcAft>
                <a:spcPct val="0"/>
              </a:spcAft>
              <a:defRPr sz="3600">
                <a:solidFill>
                  <a:schemeClr val="tx2"/>
                </a:solidFill>
                <a:latin typeface="Tahoma" charset="0"/>
              </a:defRPr>
            </a:lvl3pPr>
            <a:lvl4pPr algn="l" rtl="0" fontAlgn="base">
              <a:spcBef>
                <a:spcPct val="0"/>
              </a:spcBef>
              <a:spcAft>
                <a:spcPct val="0"/>
              </a:spcAft>
              <a:defRPr sz="3600">
                <a:solidFill>
                  <a:schemeClr val="tx2"/>
                </a:solidFill>
                <a:latin typeface="Tahoma" charset="0"/>
              </a:defRPr>
            </a:lvl4pPr>
            <a:lvl5pPr algn="l" rtl="0" fontAlgn="base">
              <a:spcBef>
                <a:spcPct val="0"/>
              </a:spcBef>
              <a:spcAft>
                <a:spcPct val="0"/>
              </a:spcAft>
              <a:defRPr sz="3600">
                <a:solidFill>
                  <a:schemeClr val="tx2"/>
                </a:solidFill>
                <a:latin typeface="Tahoma" charset="0"/>
              </a:defRPr>
            </a:lvl5pPr>
            <a:lvl6pPr marL="457200" algn="l" rtl="0" fontAlgn="base">
              <a:spcBef>
                <a:spcPct val="0"/>
              </a:spcBef>
              <a:spcAft>
                <a:spcPct val="0"/>
              </a:spcAft>
              <a:defRPr sz="3600">
                <a:solidFill>
                  <a:schemeClr val="tx2"/>
                </a:solidFill>
                <a:latin typeface="Tahoma" charset="0"/>
              </a:defRPr>
            </a:lvl6pPr>
            <a:lvl7pPr marL="914400" algn="l" rtl="0" fontAlgn="base">
              <a:spcBef>
                <a:spcPct val="0"/>
              </a:spcBef>
              <a:spcAft>
                <a:spcPct val="0"/>
              </a:spcAft>
              <a:defRPr sz="3600">
                <a:solidFill>
                  <a:schemeClr val="tx2"/>
                </a:solidFill>
                <a:latin typeface="Tahoma" charset="0"/>
              </a:defRPr>
            </a:lvl7pPr>
            <a:lvl8pPr marL="1371600" algn="l" rtl="0" fontAlgn="base">
              <a:spcBef>
                <a:spcPct val="0"/>
              </a:spcBef>
              <a:spcAft>
                <a:spcPct val="0"/>
              </a:spcAft>
              <a:defRPr sz="3600">
                <a:solidFill>
                  <a:schemeClr val="tx2"/>
                </a:solidFill>
                <a:latin typeface="Tahoma" charset="0"/>
              </a:defRPr>
            </a:lvl8pPr>
            <a:lvl9pPr marL="1828800" algn="l" rtl="0" fontAlgn="base">
              <a:spcBef>
                <a:spcPct val="0"/>
              </a:spcBef>
              <a:spcAft>
                <a:spcPct val="0"/>
              </a:spcAft>
              <a:defRPr sz="3600">
                <a:solidFill>
                  <a:schemeClr val="tx2"/>
                </a:solidFill>
                <a:latin typeface="Tahoma" charset="0"/>
              </a:defRPr>
            </a:lvl9pPr>
          </a:lstStyle>
          <a:p>
            <a:r>
              <a:rPr lang="en-US" kern="0" dirty="0" err="1" smtClean="0">
                <a:solidFill>
                  <a:schemeClr val="bg1"/>
                </a:solidFill>
              </a:rPr>
              <a:t>Zika</a:t>
            </a:r>
            <a:r>
              <a:rPr lang="en-US" kern="0" dirty="0" smtClean="0">
                <a:solidFill>
                  <a:schemeClr val="bg1"/>
                </a:solidFill>
              </a:rPr>
              <a:t> Virus</a:t>
            </a:r>
            <a:endParaRPr lang="en-US" kern="0" dirty="0">
              <a:solidFill>
                <a:schemeClr val="bg1"/>
              </a:solidFill>
            </a:endParaRPr>
          </a:p>
        </p:txBody>
      </p:sp>
      <p:sp>
        <p:nvSpPr>
          <p:cNvPr id="8" name="Subtitle 2"/>
          <p:cNvSpPr txBox="1">
            <a:spLocks/>
          </p:cNvSpPr>
          <p:nvPr/>
        </p:nvSpPr>
        <p:spPr bwMode="auto">
          <a:xfrm>
            <a:off x="6858000" y="5827811"/>
            <a:ext cx="2678100" cy="175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Char char="–"/>
              <a:defRPr sz="2800">
                <a:solidFill>
                  <a:schemeClr val="tx1"/>
                </a:solidFill>
                <a:latin typeface="+mn-lt"/>
              </a:defRPr>
            </a:lvl2pPr>
            <a:lvl3pPr marL="1143000" indent="-228600" algn="l" rtl="0" fontAlgn="base">
              <a:spcBef>
                <a:spcPct val="20000"/>
              </a:spcBef>
              <a:spcAft>
                <a:spcPct val="0"/>
              </a:spcAft>
              <a:buClr>
                <a:schemeClr val="accent1"/>
              </a:buClr>
              <a:buChar char="•"/>
              <a:defRPr sz="2400">
                <a:solidFill>
                  <a:schemeClr val="tx1"/>
                </a:solidFill>
                <a:latin typeface="+mn-lt"/>
              </a:defRPr>
            </a:lvl3pPr>
            <a:lvl4pPr marL="1600200" indent="-228600" algn="l" rtl="0" fontAlgn="base">
              <a:spcBef>
                <a:spcPct val="20000"/>
              </a:spcBef>
              <a:spcAft>
                <a:spcPct val="0"/>
              </a:spcAft>
              <a:buClr>
                <a:schemeClr val="folHlink"/>
              </a:buClr>
              <a:buChar char="–"/>
              <a:defRPr sz="2000">
                <a:solidFill>
                  <a:schemeClr val="tx1"/>
                </a:solidFill>
                <a:latin typeface="+mn-lt"/>
              </a:defRPr>
            </a:lvl4pPr>
            <a:lvl5pPr marL="2057400" indent="-228600" algn="l" rtl="0" fontAlgn="base">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buNone/>
            </a:pPr>
            <a:r>
              <a:rPr lang="en-US" sz="1800" b="1" kern="0" dirty="0" smtClean="0">
                <a:solidFill>
                  <a:schemeClr val="bg1"/>
                </a:solidFill>
              </a:rPr>
              <a:t>Virology Journal Club, 02/12/2016, Lucile Guion</a:t>
            </a:r>
            <a:endParaRPr lang="en-US" sz="1800" b="1" kern="0" dirty="0">
              <a:solidFill>
                <a:schemeClr val="bg1"/>
              </a:solidFill>
            </a:endParaRPr>
          </a:p>
        </p:txBody>
      </p:sp>
      <p:pic>
        <p:nvPicPr>
          <p:cNvPr id="9" name="Image 13" descr="World Map.PNG"/>
          <p:cNvPicPr>
            <a:picLocks noChangeAspect="1"/>
          </p:cNvPicPr>
          <p:nvPr/>
        </p:nvPicPr>
        <p:blipFill>
          <a:blip r:embed="rId4" cstate="print"/>
          <a:srcRect l="41837" r="8165" b="6671"/>
          <a:stretch>
            <a:fillRect/>
          </a:stretch>
        </p:blipFill>
        <p:spPr>
          <a:xfrm>
            <a:off x="254000" y="2593033"/>
            <a:ext cx="2948553" cy="2592287"/>
          </a:xfrm>
          <a:prstGeom prst="rect">
            <a:avLst/>
          </a:prstGeom>
        </p:spPr>
      </p:pic>
      <p:sp>
        <p:nvSpPr>
          <p:cNvPr id="11" name="Rectangle 10"/>
          <p:cNvSpPr/>
          <p:nvPr/>
        </p:nvSpPr>
        <p:spPr>
          <a:xfrm>
            <a:off x="838200" y="4038600"/>
            <a:ext cx="423664" cy="3758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7092" y="2474833"/>
            <a:ext cx="3300908" cy="4242131"/>
          </a:xfrm>
          <a:prstGeom prst="rect">
            <a:avLst/>
          </a:prstGeom>
        </p:spPr>
      </p:pic>
      <p:pic>
        <p:nvPicPr>
          <p:cNvPr id="19" name="Picture 18"/>
          <p:cNvPicPr>
            <a:picLocks noChangeAspect="1"/>
          </p:cNvPicPr>
          <p:nvPr/>
        </p:nvPicPr>
        <p:blipFill>
          <a:blip r:embed="rId6"/>
          <a:stretch>
            <a:fillRect/>
          </a:stretch>
        </p:blipFill>
        <p:spPr>
          <a:xfrm>
            <a:off x="-53915" y="5614101"/>
            <a:ext cx="3433737" cy="676286"/>
          </a:xfrm>
          <a:prstGeom prst="rect">
            <a:avLst/>
          </a:prstGeom>
        </p:spPr>
      </p:pic>
      <p:pic>
        <p:nvPicPr>
          <p:cNvPr id="1026" name="Picture 2" descr="http://www.lsuhscmicrobiology.com/images/LUCILEGUIO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4200" y="3549494"/>
            <a:ext cx="2143125" cy="231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0749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352425" y="152400"/>
            <a:ext cx="8229600" cy="700916"/>
          </a:xfrm>
          <a:prstGeom prst="rect">
            <a:avLst/>
          </a:prstGeom>
          <a:ln>
            <a:solidFill>
              <a:schemeClr val="bg1"/>
            </a:solidFill>
          </a:ln>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Transmission</a:t>
            </a:r>
            <a:endParaRPr lang="en-US" dirty="0">
              <a:solidFill>
                <a:schemeClr val="bg1"/>
              </a:solidFill>
            </a:endParaRPr>
          </a:p>
        </p:txBody>
      </p:sp>
      <p:pic>
        <p:nvPicPr>
          <p:cNvPr id="6" name="Image 4" descr="Ae. aegypti.jpg"/>
          <p:cNvPicPr>
            <a:picLocks noChangeAspect="1"/>
          </p:cNvPicPr>
          <p:nvPr/>
        </p:nvPicPr>
        <p:blipFill>
          <a:blip r:embed="rId3" cstate="print"/>
          <a:srcRect t="11179" r="8454" b="10569"/>
          <a:stretch>
            <a:fillRect/>
          </a:stretch>
        </p:blipFill>
        <p:spPr>
          <a:xfrm>
            <a:off x="3854227" y="4692420"/>
            <a:ext cx="2232248" cy="1512168"/>
          </a:xfrm>
          <a:prstGeom prst="rect">
            <a:avLst/>
          </a:prstGeom>
        </p:spPr>
      </p:pic>
      <p:sp>
        <p:nvSpPr>
          <p:cNvPr id="7" name="ZoneTexte 5"/>
          <p:cNvSpPr txBox="1"/>
          <p:nvPr/>
        </p:nvSpPr>
        <p:spPr>
          <a:xfrm>
            <a:off x="4070251" y="6204588"/>
            <a:ext cx="1800200" cy="400110"/>
          </a:xfrm>
          <a:prstGeom prst="rect">
            <a:avLst/>
          </a:prstGeom>
          <a:noFill/>
        </p:spPr>
        <p:txBody>
          <a:bodyPr wrap="square" rtlCol="0">
            <a:spAutoFit/>
          </a:bodyPr>
          <a:lstStyle/>
          <a:p>
            <a:pPr algn="ctr"/>
            <a:r>
              <a:rPr lang="fr-FR" sz="2000" i="1" dirty="0" smtClean="0">
                <a:solidFill>
                  <a:schemeClr val="bg1"/>
                </a:solidFill>
              </a:rPr>
              <a:t>Aedes aegypti</a:t>
            </a:r>
          </a:p>
        </p:txBody>
      </p:sp>
      <p:pic>
        <p:nvPicPr>
          <p:cNvPr id="8" name="Image 5" descr="Ae. albopictus.PNG"/>
          <p:cNvPicPr>
            <a:picLocks noChangeAspect="1"/>
          </p:cNvPicPr>
          <p:nvPr/>
        </p:nvPicPr>
        <p:blipFill rotWithShape="1">
          <a:blip r:embed="rId4" cstate="print"/>
          <a:srcRect l="3026" t="1947" r="3520" b="5792"/>
          <a:stretch/>
        </p:blipFill>
        <p:spPr>
          <a:xfrm>
            <a:off x="6299479" y="4696633"/>
            <a:ext cx="2282546" cy="1512168"/>
          </a:xfrm>
          <a:prstGeom prst="rect">
            <a:avLst/>
          </a:prstGeom>
        </p:spPr>
      </p:pic>
      <p:sp>
        <p:nvSpPr>
          <p:cNvPr id="9" name="ZoneTexte 8"/>
          <p:cNvSpPr txBox="1"/>
          <p:nvPr/>
        </p:nvSpPr>
        <p:spPr>
          <a:xfrm>
            <a:off x="6432640" y="6204588"/>
            <a:ext cx="2016224" cy="400110"/>
          </a:xfrm>
          <a:prstGeom prst="rect">
            <a:avLst/>
          </a:prstGeom>
          <a:noFill/>
        </p:spPr>
        <p:txBody>
          <a:bodyPr wrap="square" rtlCol="0">
            <a:spAutoFit/>
          </a:bodyPr>
          <a:lstStyle/>
          <a:p>
            <a:pPr algn="ctr"/>
            <a:r>
              <a:rPr lang="fr-FR" sz="2000" i="1" dirty="0" smtClean="0">
                <a:solidFill>
                  <a:schemeClr val="bg1"/>
                </a:solidFill>
              </a:rPr>
              <a:t>Aedes </a:t>
            </a:r>
            <a:r>
              <a:rPr lang="fr-FR" sz="2000" i="1" dirty="0" err="1" smtClean="0">
                <a:solidFill>
                  <a:schemeClr val="bg1"/>
                </a:solidFill>
              </a:rPr>
              <a:t>albopictus</a:t>
            </a:r>
            <a:endParaRPr lang="fr-FR" sz="2000" i="1" dirty="0" smtClean="0">
              <a:solidFill>
                <a:schemeClr val="bg1"/>
              </a:solidFill>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600" y="1524000"/>
            <a:ext cx="5619750" cy="2598452"/>
          </a:xfrm>
          <a:prstGeom prst="rect">
            <a:avLst/>
          </a:prstGeom>
        </p:spPr>
      </p:pic>
      <p:sp>
        <p:nvSpPr>
          <p:cNvPr id="12" name="ZoneTexte 8"/>
          <p:cNvSpPr txBox="1"/>
          <p:nvPr/>
        </p:nvSpPr>
        <p:spPr>
          <a:xfrm>
            <a:off x="5715000" y="4127445"/>
            <a:ext cx="3181350" cy="523220"/>
          </a:xfrm>
          <a:prstGeom prst="rect">
            <a:avLst/>
          </a:prstGeom>
          <a:noFill/>
        </p:spPr>
        <p:txBody>
          <a:bodyPr wrap="square" rtlCol="0">
            <a:spAutoFit/>
          </a:bodyPr>
          <a:lstStyle/>
          <a:p>
            <a:pPr algn="ctr"/>
            <a:r>
              <a:rPr lang="fr-FR" sz="1400" dirty="0" err="1" smtClean="0">
                <a:solidFill>
                  <a:schemeClr val="bg1"/>
                </a:solidFill>
              </a:rPr>
              <a:t>Thiboutot</a:t>
            </a:r>
            <a:r>
              <a:rPr lang="fr-FR" sz="1400" dirty="0" smtClean="0">
                <a:solidFill>
                  <a:schemeClr val="bg1"/>
                </a:solidFill>
              </a:rPr>
              <a:t> </a:t>
            </a:r>
            <a:r>
              <a:rPr lang="fr-FR" sz="1400" i="1" dirty="0" smtClean="0">
                <a:solidFill>
                  <a:schemeClr val="bg1"/>
                </a:solidFill>
              </a:rPr>
              <a:t>et al</a:t>
            </a:r>
            <a:r>
              <a:rPr lang="fr-FR" sz="1400" dirty="0" smtClean="0">
                <a:solidFill>
                  <a:schemeClr val="bg1"/>
                </a:solidFill>
              </a:rPr>
              <a:t>., 2010, PLoS </a:t>
            </a:r>
            <a:r>
              <a:rPr lang="fr-FR" sz="1400" dirty="0" err="1" smtClean="0">
                <a:solidFill>
                  <a:schemeClr val="bg1"/>
                </a:solidFill>
              </a:rPr>
              <a:t>Negl</a:t>
            </a:r>
            <a:r>
              <a:rPr lang="fr-FR" sz="1400" dirty="0" smtClean="0">
                <a:solidFill>
                  <a:schemeClr val="bg1"/>
                </a:solidFill>
              </a:rPr>
              <a:t> Trop Dis</a:t>
            </a:r>
          </a:p>
        </p:txBody>
      </p:sp>
      <p:sp>
        <p:nvSpPr>
          <p:cNvPr id="2" name="TextBox 1"/>
          <p:cNvSpPr txBox="1"/>
          <p:nvPr/>
        </p:nvSpPr>
        <p:spPr>
          <a:xfrm>
            <a:off x="152401" y="1295400"/>
            <a:ext cx="3022600" cy="3477875"/>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solidFill>
                  <a:schemeClr val="bg1"/>
                </a:solidFill>
                <a:latin typeface="Arial" panose="020B0604020202020204" pitchFamily="34" charset="0"/>
                <a:cs typeface="Arial" panose="020B0604020202020204" pitchFamily="34" charset="0"/>
              </a:rPr>
              <a:t>The bite of an infected mosquito of the </a:t>
            </a:r>
            <a:r>
              <a:rPr lang="en-US" sz="2000" b="1" i="1" dirty="0" err="1" smtClean="0">
                <a:solidFill>
                  <a:schemeClr val="bg1"/>
                </a:solidFill>
                <a:latin typeface="Arial" panose="020B0604020202020204" pitchFamily="34" charset="0"/>
                <a:cs typeface="Arial" panose="020B0604020202020204" pitchFamily="34" charset="0"/>
              </a:rPr>
              <a:t>Aedes</a:t>
            </a:r>
            <a:r>
              <a:rPr lang="en-US" sz="2000" b="1" dirty="0" smtClean="0">
                <a:solidFill>
                  <a:schemeClr val="bg1"/>
                </a:solidFill>
                <a:latin typeface="Arial" panose="020B0604020202020204" pitchFamily="34" charset="0"/>
                <a:cs typeface="Arial" panose="020B0604020202020204" pitchFamily="34" charset="0"/>
              </a:rPr>
              <a:t> species</a:t>
            </a:r>
          </a:p>
          <a:p>
            <a:pPr marL="285750" indent="-285750">
              <a:buFont typeface="Arial" panose="020B0604020202020204" pitchFamily="34" charset="0"/>
              <a:buChar char="•"/>
            </a:pPr>
            <a:r>
              <a:rPr lang="en-US" sz="2000" b="1" dirty="0" smtClean="0">
                <a:solidFill>
                  <a:schemeClr val="bg1"/>
                </a:solidFill>
                <a:latin typeface="Arial" panose="020B0604020202020204" pitchFamily="34" charset="0"/>
                <a:cs typeface="Arial" panose="020B0604020202020204" pitchFamily="34" charset="0"/>
              </a:rPr>
              <a:t>Suggested non-vector transmission</a:t>
            </a:r>
          </a:p>
          <a:p>
            <a:pPr marL="742950" lvl="1" indent="-285750">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S</a:t>
            </a:r>
            <a:r>
              <a:rPr lang="en-US" sz="2000" b="1" dirty="0" smtClean="0">
                <a:solidFill>
                  <a:schemeClr val="bg1"/>
                </a:solidFill>
                <a:latin typeface="Arial" panose="020B0604020202020204" pitchFamily="34" charset="0"/>
                <a:cs typeface="Arial" panose="020B0604020202020204" pitchFamily="34" charset="0"/>
              </a:rPr>
              <a:t>exual intercourse</a:t>
            </a:r>
          </a:p>
          <a:p>
            <a:pPr marL="742950" lvl="1" indent="-285750">
              <a:buFont typeface="Arial" panose="020B0604020202020204" pitchFamily="34" charset="0"/>
              <a:buChar char="•"/>
            </a:pPr>
            <a:r>
              <a:rPr lang="en-US" sz="2000" b="1" dirty="0" smtClean="0">
                <a:solidFill>
                  <a:schemeClr val="bg1"/>
                </a:solidFill>
                <a:latin typeface="Arial" panose="020B0604020202020204" pitchFamily="34" charset="0"/>
                <a:cs typeface="Arial" panose="020B0604020202020204" pitchFamily="34" charset="0"/>
              </a:rPr>
              <a:t>Blood transfusions</a:t>
            </a:r>
          </a:p>
          <a:p>
            <a:pPr marL="742950" lvl="1" indent="-285750">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F</a:t>
            </a:r>
            <a:r>
              <a:rPr lang="en-US" sz="2000" b="1" dirty="0" smtClean="0">
                <a:solidFill>
                  <a:schemeClr val="bg1"/>
                </a:solidFill>
                <a:latin typeface="Arial" panose="020B0604020202020204" pitchFamily="34" charset="0"/>
                <a:cs typeface="Arial" panose="020B0604020202020204" pitchFamily="34" charset="0"/>
              </a:rPr>
              <a:t>rom mother to fetus</a:t>
            </a:r>
            <a:endParaRPr lang="en-US" sz="2000" b="1" dirty="0">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6"/>
          <a:stretch>
            <a:fillRect/>
          </a:stretch>
        </p:blipFill>
        <p:spPr>
          <a:xfrm>
            <a:off x="0" y="5040556"/>
            <a:ext cx="3641223" cy="615861"/>
          </a:xfrm>
          <a:prstGeom prst="rect">
            <a:avLst/>
          </a:prstGeom>
        </p:spPr>
      </p:pic>
      <p:pic>
        <p:nvPicPr>
          <p:cNvPr id="28" name="Picture 27"/>
          <p:cNvPicPr>
            <a:picLocks noChangeAspect="1"/>
          </p:cNvPicPr>
          <p:nvPr/>
        </p:nvPicPr>
        <p:blipFill>
          <a:blip r:embed="rId7"/>
          <a:stretch>
            <a:fillRect/>
          </a:stretch>
        </p:blipFill>
        <p:spPr>
          <a:xfrm>
            <a:off x="63248" y="5795110"/>
            <a:ext cx="3514725" cy="257175"/>
          </a:xfrm>
          <a:prstGeom prst="rect">
            <a:avLst/>
          </a:prstGeom>
        </p:spPr>
      </p:pic>
    </p:spTree>
    <p:extLst>
      <p:ext uri="{BB962C8B-B14F-4D97-AF65-F5344CB8AC3E}">
        <p14:creationId xmlns:p14="http://schemas.microsoft.com/office/powerpoint/2010/main" val="17336079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1785938"/>
            <a:ext cx="6392863" cy="3776662"/>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3" name="Rectangle 2"/>
          <p:cNvSpPr>
            <a:spLocks noChangeArrowheads="1"/>
          </p:cNvSpPr>
          <p:nvPr/>
        </p:nvSpPr>
        <p:spPr bwMode="auto">
          <a:xfrm>
            <a:off x="415925" y="5943600"/>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en-US">
                <a:hlinkClick r:id="rId3"/>
              </a:rPr>
              <a:t>Emerg Infect Dis. 2009 Sep; 15(9): 1347–1350. </a:t>
            </a:r>
            <a:endParaRPr lang="fr-FR" altLang="en-US"/>
          </a:p>
          <a:p>
            <a:r>
              <a:rPr lang="fr-FR" altLang="en-US"/>
              <a:t>doi:  </a:t>
            </a:r>
            <a:r>
              <a:rPr lang="fr-FR" altLang="en-US">
                <a:hlinkClick r:id="rId4"/>
              </a:rPr>
              <a:t>10.3201/eid1509.090442</a:t>
            </a:r>
            <a:endParaRPr lang="fr-FR" altLang="en-US"/>
          </a:p>
        </p:txBody>
      </p:sp>
      <p:sp>
        <p:nvSpPr>
          <p:cNvPr id="5124" name="Rectangle 3"/>
          <p:cNvSpPr>
            <a:spLocks noChangeArrowheads="1"/>
          </p:cNvSpPr>
          <p:nvPr/>
        </p:nvSpPr>
        <p:spPr bwMode="auto">
          <a:xfrm>
            <a:off x="609600" y="457200"/>
            <a:ext cx="6743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800" b="1"/>
              <a:t>Approximate known distribution of Zika virus, 1947–2007</a:t>
            </a:r>
            <a:r>
              <a:rPr lang="en-US" altLang="en-US" b="1"/>
              <a:t>. Red circle represents Yap Island. Yellow indicates human serologic evidence; red indicates virus isolated from humans; green represents mosquito isolates.</a:t>
            </a:r>
          </a:p>
        </p:txBody>
      </p:sp>
      <p:sp>
        <p:nvSpPr>
          <p:cNvPr id="5" name="TextBox 4"/>
          <p:cNvSpPr txBox="1">
            <a:spLocks noChangeArrowheads="1"/>
          </p:cNvSpPr>
          <p:nvPr/>
        </p:nvSpPr>
        <p:spPr bwMode="auto">
          <a:xfrm>
            <a:off x="6224216" y="5956300"/>
            <a:ext cx="29197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1600" b="1" dirty="0" smtClean="0"/>
              <a:t>From John </a:t>
            </a:r>
            <a:r>
              <a:rPr lang="en-US" altLang="en-US" sz="1600" b="1" dirty="0"/>
              <a:t>A. </a:t>
            </a:r>
            <a:r>
              <a:rPr lang="en-US" altLang="en-US" sz="1600" b="1" dirty="0" err="1"/>
              <a:t>Vanchiere</a:t>
            </a:r>
            <a:r>
              <a:rPr lang="en-US" altLang="en-US" sz="1600" b="1" dirty="0"/>
              <a:t>, M.D., </a:t>
            </a:r>
            <a:r>
              <a:rPr lang="en-US" altLang="en-US" sz="1600" b="1" dirty="0" smtClean="0"/>
              <a:t>Ph.D., Professor </a:t>
            </a:r>
            <a:r>
              <a:rPr lang="en-US" altLang="en-US" sz="1600" b="1" dirty="0"/>
              <a:t>of Pediatrics</a:t>
            </a:r>
          </a:p>
          <a:p>
            <a:pPr algn="ctr"/>
            <a:r>
              <a:rPr lang="en-US" altLang="en-US" sz="1600" b="1" dirty="0"/>
              <a:t>LSUHSC-S</a:t>
            </a:r>
          </a:p>
        </p:txBody>
      </p:sp>
    </p:spTree>
    <p:extLst>
      <p:ext uri="{BB962C8B-B14F-4D97-AF65-F5344CB8AC3E}">
        <p14:creationId xmlns:p14="http://schemas.microsoft.com/office/powerpoint/2010/main" val="4545297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13" y="1295400"/>
            <a:ext cx="7648575" cy="358140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147" name="Group 1"/>
          <p:cNvGrpSpPr>
            <a:grpSpLocks/>
          </p:cNvGrpSpPr>
          <p:nvPr/>
        </p:nvGrpSpPr>
        <p:grpSpPr bwMode="auto">
          <a:xfrm>
            <a:off x="623888" y="304800"/>
            <a:ext cx="7896225" cy="771525"/>
            <a:chOff x="623888" y="304800"/>
            <a:chExt cx="7896225" cy="771525"/>
          </a:xfrm>
        </p:grpSpPr>
        <p:pic>
          <p:nvPicPr>
            <p:cNvPr id="61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8" y="304800"/>
              <a:ext cx="7896225" cy="77152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695325"/>
              <a:ext cx="2409825" cy="38100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148" name="Group 3"/>
          <p:cNvGrpSpPr>
            <a:grpSpLocks/>
          </p:cNvGrpSpPr>
          <p:nvPr/>
        </p:nvGrpSpPr>
        <p:grpSpPr bwMode="auto">
          <a:xfrm>
            <a:off x="471488" y="5410200"/>
            <a:ext cx="8291512" cy="1276867"/>
            <a:chOff x="471487" y="5486400"/>
            <a:chExt cx="8291513" cy="1276350"/>
          </a:xfrm>
        </p:grpSpPr>
        <p:sp>
          <p:nvSpPr>
            <p:cNvPr id="6149" name="Rectangle 2"/>
            <p:cNvSpPr>
              <a:spLocks noChangeArrowheads="1"/>
            </p:cNvSpPr>
            <p:nvPr/>
          </p:nvSpPr>
          <p:spPr bwMode="auto">
            <a:xfrm>
              <a:off x="471487" y="5486400"/>
              <a:ext cx="8291513" cy="1076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b="1">
                  <a:solidFill>
                    <a:schemeClr val="bg1"/>
                  </a:solidFill>
                </a:rPr>
                <a:t>With an estimated 440 000–1 300 000 cases currently in Brazil alone, Zika virus could be following in the footsteps of dengue and chikungunya, which are also transmitted by the </a:t>
              </a:r>
              <a:r>
                <a:rPr lang="en-US" altLang="en-US" sz="1600" b="1" i="1">
                  <a:solidFill>
                    <a:schemeClr val="bg1"/>
                  </a:solidFill>
                </a:rPr>
                <a:t>Aedes aegypti </a:t>
              </a:r>
              <a:r>
                <a:rPr lang="en-US" altLang="en-US" sz="1600" b="1">
                  <a:solidFill>
                    <a:schemeClr val="bg1"/>
                  </a:solidFill>
                </a:rPr>
                <a:t>mosquito. Given that an outbreak anywhere is potentially a threat everywhere, now is the time to step up all eff orts to prevent, detect, and respond to Zika virus. </a:t>
              </a:r>
              <a:r>
                <a:rPr lang="en-US" altLang="en-US" sz="1600" b="1" i="1">
                  <a:solidFill>
                    <a:schemeClr val="bg1"/>
                  </a:solidFill>
                </a:rPr>
                <a:t>The Lancet</a:t>
              </a:r>
              <a:endParaRPr lang="en-US" altLang="en-US" sz="1600" b="1">
                <a:solidFill>
                  <a:schemeClr val="bg1"/>
                </a:solidFill>
              </a:endParaRPr>
            </a:p>
          </p:txBody>
        </p:sp>
        <p:pic>
          <p:nvPicPr>
            <p:cNvPr id="615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274" y="6553200"/>
              <a:ext cx="2581275" cy="20955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101498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0"/>
            <a:ext cx="8229600" cy="762000"/>
          </a:xfrm>
          <a:prstGeom prst="rect">
            <a:avLst/>
          </a:prstGeom>
          <a:ln>
            <a:solidFill>
              <a:schemeClr val="bg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Clinical Features</a:t>
            </a:r>
            <a:endParaRPr lang="en-US" dirty="0">
              <a:solidFill>
                <a:schemeClr val="bg1"/>
              </a:solidFill>
            </a:endParaRPr>
          </a:p>
        </p:txBody>
      </p:sp>
      <p:sp>
        <p:nvSpPr>
          <p:cNvPr id="5" name="Content Placeholder 2"/>
          <p:cNvSpPr txBox="1">
            <a:spLocks/>
          </p:cNvSpPr>
          <p:nvPr/>
        </p:nvSpPr>
        <p:spPr>
          <a:xfrm>
            <a:off x="177800" y="914400"/>
            <a:ext cx="8534400" cy="54102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pPr>
            <a:r>
              <a:rPr lang="en-US" sz="2400" dirty="0" smtClean="0">
                <a:solidFill>
                  <a:schemeClr val="bg1"/>
                </a:solidFill>
              </a:rPr>
              <a:t>80% no symptoms</a:t>
            </a:r>
          </a:p>
          <a:p>
            <a:pPr>
              <a:spcBef>
                <a:spcPts val="0"/>
              </a:spcBef>
            </a:pPr>
            <a:r>
              <a:rPr lang="en-US" sz="2400" dirty="0" smtClean="0">
                <a:solidFill>
                  <a:schemeClr val="bg1"/>
                </a:solidFill>
              </a:rPr>
              <a:t>Mild illness, resolve within 7 days: fever, malaise, skin rashes, conjunctivitis, muscle and joint pain, headache</a:t>
            </a:r>
          </a:p>
          <a:p>
            <a:pPr>
              <a:spcBef>
                <a:spcPts val="0"/>
              </a:spcBef>
            </a:pPr>
            <a:r>
              <a:rPr lang="en-US" sz="2400" dirty="0" smtClean="0">
                <a:solidFill>
                  <a:schemeClr val="bg1"/>
                </a:solidFill>
              </a:rPr>
              <a:t>Diagnosis: viral genome RT-PCR in blood, urine, amniotic fluid, serum antibody is not reliable because of extensive cross-reactivity against Dengue fever and Yellow fever viruses (Yellow fever have wide vaccine coverage)</a:t>
            </a:r>
            <a:endParaRPr lang="en-US" sz="1000" dirty="0" smtClean="0">
              <a:solidFill>
                <a:schemeClr val="bg1"/>
              </a:solidFill>
            </a:endParaRPr>
          </a:p>
          <a:p>
            <a:pPr>
              <a:spcBef>
                <a:spcPts val="0"/>
              </a:spcBef>
            </a:pPr>
            <a:endParaRPr lang="en-US" sz="1400" dirty="0">
              <a:solidFill>
                <a:schemeClr val="bg1"/>
              </a:solidFill>
            </a:endParaRPr>
          </a:p>
          <a:p>
            <a:pPr>
              <a:spcBef>
                <a:spcPts val="0"/>
              </a:spcBef>
            </a:pPr>
            <a:r>
              <a:rPr lang="en-US" sz="2400" dirty="0" smtClean="0">
                <a:solidFill>
                  <a:schemeClr val="bg1"/>
                </a:solidFill>
              </a:rPr>
              <a:t>Microcephaly in Brazil in 2015? </a:t>
            </a:r>
          </a:p>
          <a:p>
            <a:pPr lvl="1">
              <a:spcBef>
                <a:spcPts val="0"/>
              </a:spcBef>
            </a:pPr>
            <a:r>
              <a:rPr lang="en-US" sz="2400" dirty="0" smtClean="0">
                <a:solidFill>
                  <a:schemeClr val="bg1"/>
                </a:solidFill>
              </a:rPr>
              <a:t>4180 reported cases of microcephaly with suspected ZIKV association</a:t>
            </a:r>
            <a:r>
              <a:rPr lang="en-US" sz="2400" dirty="0" smtClean="0">
                <a:solidFill>
                  <a:schemeClr val="bg1"/>
                </a:solidFill>
                <a:sym typeface="Symbol" panose="05050102010706020507" pitchFamily="18" charset="2"/>
              </a:rPr>
              <a:t>732/4180 (17.5%) cases investigated </a:t>
            </a:r>
            <a:r>
              <a:rPr lang="en-US" sz="2400" dirty="0">
                <a:solidFill>
                  <a:schemeClr val="bg1"/>
                </a:solidFill>
                <a:sym typeface="Symbol" panose="05050102010706020507" pitchFamily="18" charset="2"/>
              </a:rPr>
              <a:t> </a:t>
            </a:r>
            <a:r>
              <a:rPr lang="en-US" sz="2400" dirty="0" smtClean="0">
                <a:solidFill>
                  <a:schemeClr val="bg1"/>
                </a:solidFill>
                <a:sym typeface="Symbol" panose="05050102010706020507" pitchFamily="18" charset="2"/>
              </a:rPr>
              <a:t>270/732 (37%) confirmed cases with central nervous system malformations (if no CNS abnormality, it should not be microcephaly?) 6/270 (2.2%) were positive for ZIKV infection</a:t>
            </a:r>
            <a:endParaRPr lang="en-US" sz="2400" dirty="0" smtClean="0">
              <a:solidFill>
                <a:schemeClr val="bg1"/>
              </a:solidFill>
            </a:endParaRPr>
          </a:p>
          <a:p>
            <a:pPr lvl="1">
              <a:spcBef>
                <a:spcPts val="0"/>
              </a:spcBef>
            </a:pPr>
            <a:r>
              <a:rPr lang="en-US" sz="2400" dirty="0" smtClean="0">
                <a:solidFill>
                  <a:schemeClr val="bg1"/>
                </a:solidFill>
              </a:rPr>
              <a:t>RT-PCR tests may not detect ZIKV RNA in a newborn who acquired ZIKV infection in utero if the period of viremia has passed</a:t>
            </a:r>
          </a:p>
          <a:p>
            <a:pPr>
              <a:spcBef>
                <a:spcPts val="0"/>
              </a:spcBef>
            </a:pPr>
            <a:endParaRPr lang="en-US" sz="2400" dirty="0">
              <a:solidFill>
                <a:schemeClr val="bg1"/>
              </a:solidFill>
            </a:endParaRPr>
          </a:p>
        </p:txBody>
      </p:sp>
    </p:spTree>
    <p:extLst>
      <p:ext uri="{BB962C8B-B14F-4D97-AF65-F5344CB8AC3E}">
        <p14:creationId xmlns:p14="http://schemas.microsoft.com/office/powerpoint/2010/main" val="120869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0"/>
            <a:ext cx="8229600" cy="1143000"/>
          </a:xfrm>
          <a:prstGeom prst="rect">
            <a:avLst/>
          </a:prstGeom>
          <a:ln>
            <a:solidFill>
              <a:schemeClr val="bg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ZIKV causes microcephaly?</a:t>
            </a:r>
            <a:endParaRPr lang="en-US" dirty="0">
              <a:solidFill>
                <a:schemeClr val="bg1"/>
              </a:solidFill>
            </a:endParaRPr>
          </a:p>
        </p:txBody>
      </p:sp>
      <p:sp>
        <p:nvSpPr>
          <p:cNvPr id="5" name="Content Placeholder 2"/>
          <p:cNvSpPr txBox="1">
            <a:spLocks/>
          </p:cNvSpPr>
          <p:nvPr/>
        </p:nvSpPr>
        <p:spPr>
          <a:xfrm>
            <a:off x="457200" y="1219200"/>
            <a:ext cx="8229600" cy="495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pPr>
            <a:r>
              <a:rPr lang="en-US" sz="2400" dirty="0" smtClean="0">
                <a:solidFill>
                  <a:schemeClr val="bg1"/>
                </a:solidFill>
              </a:rPr>
              <a:t>20-fold increase in microcephaly rates in 2015 in Brazil</a:t>
            </a:r>
          </a:p>
          <a:p>
            <a:pPr>
              <a:spcBef>
                <a:spcPts val="0"/>
              </a:spcBef>
            </a:pPr>
            <a:r>
              <a:rPr lang="en-US" sz="2400" dirty="0" smtClean="0">
                <a:solidFill>
                  <a:schemeClr val="bg1"/>
                </a:solidFill>
              </a:rPr>
              <a:t>Reports of microcephaly in French Polynesia</a:t>
            </a:r>
          </a:p>
          <a:p>
            <a:pPr>
              <a:spcBef>
                <a:spcPts val="0"/>
              </a:spcBef>
            </a:pPr>
            <a:endParaRPr lang="en-US" sz="1400" dirty="0">
              <a:solidFill>
                <a:schemeClr val="bg1"/>
              </a:solidFill>
            </a:endParaRPr>
          </a:p>
          <a:p>
            <a:pPr>
              <a:spcBef>
                <a:spcPts val="0"/>
              </a:spcBef>
            </a:pPr>
            <a:r>
              <a:rPr lang="en-US" sz="2400" dirty="0" smtClean="0">
                <a:solidFill>
                  <a:schemeClr val="bg1"/>
                </a:solidFill>
              </a:rPr>
              <a:t>Microcephaly: congenital condition associated with incomplete brain development and abnormal smallness of the head</a:t>
            </a:r>
          </a:p>
          <a:p>
            <a:pPr>
              <a:spcBef>
                <a:spcPts val="0"/>
              </a:spcBef>
            </a:pPr>
            <a:r>
              <a:rPr lang="en-US" sz="2400" dirty="0">
                <a:solidFill>
                  <a:schemeClr val="bg1"/>
                </a:solidFill>
              </a:rPr>
              <a:t>D</a:t>
            </a:r>
            <a:r>
              <a:rPr lang="en-US" sz="2400" dirty="0" smtClean="0">
                <a:solidFill>
                  <a:schemeClr val="bg1"/>
                </a:solidFill>
              </a:rPr>
              <a:t>efined by a head circumference of more than 2 standard deviations below the mean</a:t>
            </a:r>
          </a:p>
          <a:p>
            <a:pPr>
              <a:spcBef>
                <a:spcPts val="0"/>
              </a:spcBef>
            </a:pPr>
            <a:r>
              <a:rPr lang="en-US" sz="2400" dirty="0" smtClean="0">
                <a:solidFill>
                  <a:schemeClr val="bg1"/>
                </a:solidFill>
              </a:rPr>
              <a:t>Seizures, developmental delay, intellectual disability, hearing loss, vision problems</a:t>
            </a:r>
          </a:p>
          <a:p>
            <a:pPr>
              <a:spcBef>
                <a:spcPts val="0"/>
              </a:spcBef>
            </a:pPr>
            <a:endParaRPr lang="en-US" sz="2400" dirty="0">
              <a:solidFill>
                <a:schemeClr val="bg1"/>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666" t="4584" r="3541" b="6936"/>
          <a:stretch/>
        </p:blipFill>
        <p:spPr>
          <a:xfrm>
            <a:off x="5029200" y="4728754"/>
            <a:ext cx="3962400" cy="2129246"/>
          </a:xfrm>
          <a:prstGeom prst="rect">
            <a:avLst/>
          </a:prstGeom>
        </p:spPr>
      </p:pic>
    </p:spTree>
    <p:extLst>
      <p:ext uri="{BB962C8B-B14F-4D97-AF65-F5344CB8AC3E}">
        <p14:creationId xmlns:p14="http://schemas.microsoft.com/office/powerpoint/2010/main" val="273724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457200" y="3111742"/>
            <a:ext cx="8229600" cy="34539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pPr>
            <a:endParaRPr lang="en-US" sz="2400" i="1" dirty="0">
              <a:solidFill>
                <a:schemeClr val="bg1"/>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50000"/>
          <a:stretch/>
        </p:blipFill>
        <p:spPr>
          <a:xfrm>
            <a:off x="0" y="1"/>
            <a:ext cx="9144000" cy="1555870"/>
          </a:xfrm>
          <a:prstGeom prst="rect">
            <a:avLst/>
          </a:prstGeom>
        </p:spPr>
      </p:pic>
      <p:sp>
        <p:nvSpPr>
          <p:cNvPr id="9" name="Content Placeholder 2"/>
          <p:cNvSpPr txBox="1">
            <a:spLocks/>
          </p:cNvSpPr>
          <p:nvPr/>
        </p:nvSpPr>
        <p:spPr>
          <a:xfrm>
            <a:off x="457200" y="1555872"/>
            <a:ext cx="8229600" cy="4921128"/>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pPr>
            <a:r>
              <a:rPr lang="en-US" sz="2400" dirty="0" smtClean="0">
                <a:solidFill>
                  <a:schemeClr val="bg1"/>
                </a:solidFill>
              </a:rPr>
              <a:t>First and only the single case report of GBS</a:t>
            </a:r>
          </a:p>
          <a:p>
            <a:pPr>
              <a:spcBef>
                <a:spcPts val="0"/>
              </a:spcBef>
            </a:pPr>
            <a:r>
              <a:rPr lang="en-US" sz="2400" dirty="0" smtClean="0">
                <a:solidFill>
                  <a:schemeClr val="bg1"/>
                </a:solidFill>
              </a:rPr>
              <a:t>Day -7, a Polynesian woman in early 40s had an influenza-like syndrome, myalgia, rash, conjunctivitis</a:t>
            </a:r>
          </a:p>
          <a:p>
            <a:pPr>
              <a:spcBef>
                <a:spcPts val="0"/>
              </a:spcBef>
            </a:pPr>
            <a:r>
              <a:rPr lang="en-US" sz="2400" dirty="0" smtClean="0">
                <a:solidFill>
                  <a:schemeClr val="bg1"/>
                </a:solidFill>
              </a:rPr>
              <a:t>Day 0, neurological disorder onset: paresthesia of the four limbs</a:t>
            </a:r>
          </a:p>
          <a:p>
            <a:pPr marL="0" indent="0">
              <a:spcBef>
                <a:spcPts val="0"/>
              </a:spcBef>
              <a:buNone/>
            </a:pPr>
            <a:endParaRPr lang="en-US" sz="1400" dirty="0" smtClean="0">
              <a:solidFill>
                <a:schemeClr val="bg1"/>
              </a:solidFill>
            </a:endParaRPr>
          </a:p>
          <a:p>
            <a:pPr>
              <a:spcBef>
                <a:spcPts val="0"/>
              </a:spcBef>
            </a:pPr>
            <a:r>
              <a:rPr lang="en-US" sz="2400" dirty="0" smtClean="0">
                <a:solidFill>
                  <a:schemeClr val="bg1"/>
                </a:solidFill>
              </a:rPr>
              <a:t>Day3, motor paralysis in four limbs, facial palsy, no deep tendon reflexes, tachycardia orthostatic hypotension</a:t>
            </a:r>
          </a:p>
          <a:p>
            <a:pPr>
              <a:spcBef>
                <a:spcPts val="0"/>
              </a:spcBef>
            </a:pPr>
            <a:r>
              <a:rPr lang="en-US" sz="2400" dirty="0" smtClean="0">
                <a:solidFill>
                  <a:schemeClr val="bg1"/>
                </a:solidFill>
              </a:rPr>
              <a:t>Neurophysiology: peripheral nerve demyelination suggested</a:t>
            </a:r>
          </a:p>
          <a:p>
            <a:pPr>
              <a:spcBef>
                <a:spcPts val="0"/>
              </a:spcBef>
            </a:pPr>
            <a:r>
              <a:rPr lang="en-US" sz="2400" dirty="0" smtClean="0">
                <a:solidFill>
                  <a:schemeClr val="bg1"/>
                </a:solidFill>
              </a:rPr>
              <a:t>Cerebrospinal fluid: increased protein, normal cell count</a:t>
            </a:r>
          </a:p>
          <a:p>
            <a:pPr>
              <a:spcBef>
                <a:spcPts val="0"/>
              </a:spcBef>
            </a:pPr>
            <a:endParaRPr lang="en-US" sz="1400" dirty="0" smtClean="0">
              <a:solidFill>
                <a:schemeClr val="bg1"/>
              </a:solidFill>
            </a:endParaRPr>
          </a:p>
          <a:p>
            <a:pPr>
              <a:spcBef>
                <a:spcPts val="0"/>
              </a:spcBef>
            </a:pPr>
            <a:r>
              <a:rPr lang="en-US" sz="2400" dirty="0" smtClean="0">
                <a:solidFill>
                  <a:schemeClr val="bg1"/>
                </a:solidFill>
              </a:rPr>
              <a:t>Treatment with intravenous polyvalent immunoglobulin</a:t>
            </a:r>
          </a:p>
          <a:p>
            <a:pPr>
              <a:spcBef>
                <a:spcPts val="0"/>
              </a:spcBef>
            </a:pPr>
            <a:endParaRPr lang="en-US" sz="1400" dirty="0" smtClean="0">
              <a:solidFill>
                <a:schemeClr val="bg1"/>
              </a:solidFill>
            </a:endParaRPr>
          </a:p>
          <a:p>
            <a:pPr>
              <a:spcBef>
                <a:spcPts val="0"/>
              </a:spcBef>
            </a:pPr>
            <a:r>
              <a:rPr lang="en-US" sz="2400" dirty="0" smtClean="0">
                <a:solidFill>
                  <a:schemeClr val="bg1"/>
                </a:solidFill>
              </a:rPr>
              <a:t>Day40: able to walk, muscular strength score 85/100</a:t>
            </a:r>
          </a:p>
          <a:p>
            <a:pPr>
              <a:spcBef>
                <a:spcPts val="0"/>
              </a:spcBef>
            </a:pPr>
            <a:endParaRPr lang="en-US" sz="1400" dirty="0" smtClean="0">
              <a:solidFill>
                <a:schemeClr val="bg1"/>
              </a:solidFill>
            </a:endParaRPr>
          </a:p>
          <a:p>
            <a:pPr>
              <a:spcBef>
                <a:spcPts val="0"/>
              </a:spcBef>
            </a:pPr>
            <a:r>
              <a:rPr lang="en-US" sz="2400" dirty="0" smtClean="0">
                <a:solidFill>
                  <a:schemeClr val="bg1"/>
                </a:solidFill>
              </a:rPr>
              <a:t>ZIKV were negative in her blood by RT-PCR (day 8)</a:t>
            </a:r>
          </a:p>
          <a:p>
            <a:pPr>
              <a:spcBef>
                <a:spcPts val="0"/>
              </a:spcBef>
            </a:pPr>
            <a:endParaRPr lang="en-US" sz="1400" dirty="0" smtClean="0">
              <a:solidFill>
                <a:schemeClr val="bg1"/>
              </a:solidFill>
            </a:endParaRPr>
          </a:p>
          <a:p>
            <a:pPr>
              <a:spcBef>
                <a:spcPts val="0"/>
              </a:spcBef>
            </a:pPr>
            <a:r>
              <a:rPr lang="en-US" sz="2400" dirty="0" smtClean="0">
                <a:solidFill>
                  <a:schemeClr val="bg1"/>
                </a:solidFill>
              </a:rPr>
              <a:t>ZIKA-specific IgM+ and IgG+ and Dengue-specific IgG+</a:t>
            </a:r>
          </a:p>
        </p:txBody>
      </p:sp>
    </p:spTree>
    <p:extLst>
      <p:ext uri="{BB962C8B-B14F-4D97-AF65-F5344CB8AC3E}">
        <p14:creationId xmlns:p14="http://schemas.microsoft.com/office/powerpoint/2010/main" val="290403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2895600"/>
            <a:ext cx="91440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Tahoma" charset="0"/>
              </a:defRPr>
            </a:lvl2pPr>
            <a:lvl3pPr algn="l" rtl="0" fontAlgn="base">
              <a:spcBef>
                <a:spcPct val="0"/>
              </a:spcBef>
              <a:spcAft>
                <a:spcPct val="0"/>
              </a:spcAft>
              <a:defRPr sz="3600">
                <a:solidFill>
                  <a:schemeClr val="tx2"/>
                </a:solidFill>
                <a:latin typeface="Tahoma" charset="0"/>
              </a:defRPr>
            </a:lvl3pPr>
            <a:lvl4pPr algn="l" rtl="0" fontAlgn="base">
              <a:spcBef>
                <a:spcPct val="0"/>
              </a:spcBef>
              <a:spcAft>
                <a:spcPct val="0"/>
              </a:spcAft>
              <a:defRPr sz="3600">
                <a:solidFill>
                  <a:schemeClr val="tx2"/>
                </a:solidFill>
                <a:latin typeface="Tahoma" charset="0"/>
              </a:defRPr>
            </a:lvl4pPr>
            <a:lvl5pPr algn="l" rtl="0" fontAlgn="base">
              <a:spcBef>
                <a:spcPct val="0"/>
              </a:spcBef>
              <a:spcAft>
                <a:spcPct val="0"/>
              </a:spcAft>
              <a:defRPr sz="3600">
                <a:solidFill>
                  <a:schemeClr val="tx2"/>
                </a:solidFill>
                <a:latin typeface="Tahoma" charset="0"/>
              </a:defRPr>
            </a:lvl5pPr>
            <a:lvl6pPr marL="457200" algn="l" rtl="0" fontAlgn="base">
              <a:spcBef>
                <a:spcPct val="0"/>
              </a:spcBef>
              <a:spcAft>
                <a:spcPct val="0"/>
              </a:spcAft>
              <a:defRPr sz="3600">
                <a:solidFill>
                  <a:schemeClr val="tx2"/>
                </a:solidFill>
                <a:latin typeface="Tahoma" charset="0"/>
              </a:defRPr>
            </a:lvl6pPr>
            <a:lvl7pPr marL="914400" algn="l" rtl="0" fontAlgn="base">
              <a:spcBef>
                <a:spcPct val="0"/>
              </a:spcBef>
              <a:spcAft>
                <a:spcPct val="0"/>
              </a:spcAft>
              <a:defRPr sz="3600">
                <a:solidFill>
                  <a:schemeClr val="tx2"/>
                </a:solidFill>
                <a:latin typeface="Tahoma" charset="0"/>
              </a:defRPr>
            </a:lvl7pPr>
            <a:lvl8pPr marL="1371600" algn="l" rtl="0" fontAlgn="base">
              <a:spcBef>
                <a:spcPct val="0"/>
              </a:spcBef>
              <a:spcAft>
                <a:spcPct val="0"/>
              </a:spcAft>
              <a:defRPr sz="3600">
                <a:solidFill>
                  <a:schemeClr val="tx2"/>
                </a:solidFill>
                <a:latin typeface="Tahoma" charset="0"/>
              </a:defRPr>
            </a:lvl8pPr>
            <a:lvl9pPr marL="1828800" algn="l" rtl="0" fontAlgn="base">
              <a:spcBef>
                <a:spcPct val="0"/>
              </a:spcBef>
              <a:spcAft>
                <a:spcPct val="0"/>
              </a:spcAft>
              <a:defRPr sz="3600">
                <a:solidFill>
                  <a:schemeClr val="tx2"/>
                </a:solidFill>
                <a:latin typeface="Tahoma" charset="0"/>
              </a:defRPr>
            </a:lvl9pPr>
          </a:lstStyle>
          <a:p>
            <a:pPr algn="ctr"/>
            <a:r>
              <a:rPr lang="en-US" b="1" kern="0" dirty="0" smtClean="0"/>
              <a:t>The genus </a:t>
            </a:r>
            <a:r>
              <a:rPr lang="en-US" b="1" i="1" kern="0" dirty="0" err="1" smtClean="0"/>
              <a:t>Hepacivirus</a:t>
            </a:r>
            <a:endParaRPr lang="en-US" b="1" i="1" kern="0" dirty="0"/>
          </a:p>
        </p:txBody>
      </p:sp>
    </p:spTree>
    <p:extLst>
      <p:ext uri="{BB962C8B-B14F-4D97-AF65-F5344CB8AC3E}">
        <p14:creationId xmlns:p14="http://schemas.microsoft.com/office/powerpoint/2010/main" val="27074223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7938" name="Rectangle 2"/>
          <p:cNvSpPr>
            <a:spLocks noChangeArrowheads="1"/>
          </p:cNvSpPr>
          <p:nvPr/>
        </p:nvSpPr>
        <p:spPr bwMode="auto">
          <a:xfrm>
            <a:off x="228600" y="1295400"/>
            <a:ext cx="8610600" cy="76200"/>
          </a:xfrm>
          <a:prstGeom prst="rect">
            <a:avLst/>
          </a:prstGeom>
          <a:gradFill rotWithShape="1">
            <a:gsLst>
              <a:gs pos="0">
                <a:schemeClr val="bg1">
                  <a:alpha val="0"/>
                </a:schemeClr>
              </a:gs>
              <a:gs pos="50000">
                <a:srgbClr val="990033"/>
              </a:gs>
              <a:gs pos="100000">
                <a:schemeClr val="bg1">
                  <a:alpha val="0"/>
                </a:schemeClr>
              </a:gs>
            </a:gsLst>
            <a:lin ang="0" scaled="1"/>
          </a:gradFill>
          <a:ln w="9525">
            <a:noFill/>
            <a:miter lim="800000"/>
            <a:headEnd/>
            <a:tailEnd/>
          </a:ln>
          <a:effectLst/>
        </p:spPr>
        <p:txBody>
          <a:bodyPr wrap="none" anchor="ctr"/>
          <a:lstStyle/>
          <a:p>
            <a:endParaRPr lang="en-US"/>
          </a:p>
        </p:txBody>
      </p:sp>
      <p:sp>
        <p:nvSpPr>
          <p:cNvPr id="167939" name="Text Box 3"/>
          <p:cNvSpPr txBox="1">
            <a:spLocks noChangeArrowheads="1"/>
          </p:cNvSpPr>
          <p:nvPr/>
        </p:nvSpPr>
        <p:spPr bwMode="auto">
          <a:xfrm>
            <a:off x="2209800" y="487363"/>
            <a:ext cx="4572000" cy="579437"/>
          </a:xfrm>
          <a:prstGeom prst="rect">
            <a:avLst/>
          </a:prstGeom>
          <a:noFill/>
          <a:ln w="9525">
            <a:noFill/>
            <a:miter lim="800000"/>
            <a:headEnd/>
            <a:tailEnd/>
          </a:ln>
          <a:effectLst/>
        </p:spPr>
        <p:txBody>
          <a:bodyPr>
            <a:spAutoFit/>
          </a:bodyPr>
          <a:lstStyle/>
          <a:p>
            <a:pPr algn="ctr">
              <a:spcBef>
                <a:spcPct val="50000"/>
              </a:spcBef>
            </a:pPr>
            <a:r>
              <a:rPr lang="en-US" altLang="ko-KR" sz="3200" b="1" dirty="0">
                <a:latin typeface="Arial" pitchFamily="34" charset="0"/>
                <a:ea typeface="Gulim" pitchFamily="34" charset="-127"/>
                <a:cs typeface="Arial" pitchFamily="34" charset="0"/>
              </a:rPr>
              <a:t>Hepatitis C </a:t>
            </a:r>
            <a:r>
              <a:rPr lang="en-US" altLang="ko-KR" sz="3200" b="1" dirty="0" smtClean="0">
                <a:latin typeface="Arial" pitchFamily="34" charset="0"/>
                <a:ea typeface="Gulim" pitchFamily="34" charset="-127"/>
                <a:cs typeface="Arial" pitchFamily="34" charset="0"/>
              </a:rPr>
              <a:t>virus (HCV)</a:t>
            </a:r>
            <a:endParaRPr lang="en-US" altLang="ko-KR" sz="3200" b="1" dirty="0">
              <a:latin typeface="Arial" pitchFamily="34" charset="0"/>
              <a:ea typeface="Gulim" pitchFamily="34" charset="-127"/>
              <a:cs typeface="Arial" pitchFamily="34" charset="0"/>
            </a:endParaRPr>
          </a:p>
        </p:txBody>
      </p:sp>
      <p:sp>
        <p:nvSpPr>
          <p:cNvPr id="167940" name="Text Box 4"/>
          <p:cNvSpPr txBox="1">
            <a:spLocks noChangeArrowheads="1"/>
          </p:cNvSpPr>
          <p:nvPr/>
        </p:nvSpPr>
        <p:spPr bwMode="auto">
          <a:xfrm>
            <a:off x="381000" y="1066800"/>
            <a:ext cx="8229600" cy="2400657"/>
          </a:xfrm>
          <a:prstGeom prst="rect">
            <a:avLst/>
          </a:prstGeom>
          <a:noFill/>
          <a:ln w="9525">
            <a:noFill/>
            <a:miter lim="800000"/>
            <a:headEnd/>
            <a:tailEnd/>
          </a:ln>
          <a:effectLst/>
        </p:spPr>
        <p:txBody>
          <a:bodyPr>
            <a:spAutoFit/>
          </a:bodyPr>
          <a:lstStyle/>
          <a:p>
            <a:pPr>
              <a:spcBef>
                <a:spcPct val="50000"/>
              </a:spcBef>
              <a:buClr>
                <a:srgbClr val="333399"/>
              </a:buClr>
              <a:buFont typeface="Wingdings" pitchFamily="2" charset="2"/>
              <a:buChar char="q"/>
            </a:pPr>
            <a:r>
              <a:rPr lang="ko-KR" altLang="en-US" sz="2000" b="1" dirty="0">
                <a:latin typeface="Arial" pitchFamily="34" charset="0"/>
                <a:ea typeface="Gulim" pitchFamily="34" charset="-127"/>
                <a:cs typeface="Arial" pitchFamily="34" charset="0"/>
              </a:rPr>
              <a:t> </a:t>
            </a:r>
            <a:r>
              <a:rPr lang="en-US" altLang="ko-KR" sz="2000" b="1" dirty="0">
                <a:latin typeface="Arial" pitchFamily="34" charset="0"/>
                <a:ea typeface="Gulim" pitchFamily="34" charset="-127"/>
                <a:cs typeface="Arial" pitchFamily="34" charset="0"/>
              </a:rPr>
              <a:t>Positive single-stranded RNA virus </a:t>
            </a:r>
          </a:p>
          <a:p>
            <a:pPr>
              <a:spcBef>
                <a:spcPct val="50000"/>
              </a:spcBef>
              <a:buClr>
                <a:srgbClr val="333399"/>
              </a:buClr>
              <a:buFont typeface="Wingdings" pitchFamily="2" charset="2"/>
              <a:buChar char="q"/>
            </a:pPr>
            <a:r>
              <a:rPr lang="en-US" altLang="ko-KR" sz="2000" b="1" dirty="0">
                <a:latin typeface="Arial" pitchFamily="34" charset="0"/>
                <a:ea typeface="Gulim" pitchFamily="34" charset="-127"/>
                <a:cs typeface="Arial" pitchFamily="34" charset="0"/>
              </a:rPr>
              <a:t> Major cause of chronic liver disease and has chronically infected 3.2 million in the U.S. </a:t>
            </a:r>
            <a:r>
              <a:rPr lang="en-US" altLang="ko-KR" sz="2000" b="1" dirty="0" smtClean="0">
                <a:latin typeface="Arial" pitchFamily="34" charset="0"/>
                <a:ea typeface="Gulim" pitchFamily="34" charset="-127"/>
                <a:cs typeface="Arial" pitchFamily="34" charset="0"/>
              </a:rPr>
              <a:t>and 170 </a:t>
            </a:r>
            <a:r>
              <a:rPr lang="en-US" altLang="ko-KR" sz="2000" b="1" dirty="0">
                <a:latin typeface="Arial" pitchFamily="34" charset="0"/>
                <a:ea typeface="Gulim" pitchFamily="34" charset="-127"/>
                <a:cs typeface="Arial" pitchFamily="34" charset="0"/>
              </a:rPr>
              <a:t>million </a:t>
            </a:r>
            <a:r>
              <a:rPr lang="en-US" altLang="ko-KR" sz="2000" b="1" dirty="0" smtClean="0">
                <a:latin typeface="Arial" pitchFamily="34" charset="0"/>
                <a:ea typeface="Gulim" pitchFamily="34" charset="-127"/>
                <a:cs typeface="Arial" pitchFamily="34" charset="0"/>
              </a:rPr>
              <a:t>worldwide (3% of world population)</a:t>
            </a:r>
            <a:endParaRPr lang="en-US" altLang="ko-KR" sz="2000" b="1" dirty="0">
              <a:latin typeface="Arial" pitchFamily="34" charset="0"/>
              <a:ea typeface="Gulim" pitchFamily="34" charset="-127"/>
              <a:cs typeface="Arial" pitchFamily="34" charset="0"/>
            </a:endParaRPr>
          </a:p>
          <a:p>
            <a:pPr>
              <a:spcBef>
                <a:spcPct val="50000"/>
              </a:spcBef>
              <a:buClr>
                <a:srgbClr val="333399"/>
              </a:buClr>
              <a:buFont typeface="Wingdings" pitchFamily="2" charset="2"/>
              <a:buChar char="q"/>
            </a:pPr>
            <a:r>
              <a:rPr lang="en-US" altLang="ko-KR" sz="2000" b="1" dirty="0">
                <a:latin typeface="Arial" pitchFamily="34" charset="0"/>
                <a:ea typeface="Gulim" pitchFamily="34" charset="-127"/>
                <a:cs typeface="Arial" pitchFamily="34" charset="0"/>
              </a:rPr>
              <a:t> </a:t>
            </a:r>
            <a:r>
              <a:rPr lang="en-US" altLang="ko-KR" sz="2000" b="1" dirty="0" smtClean="0">
                <a:latin typeface="Arial" pitchFamily="34" charset="0"/>
                <a:ea typeface="Gulim" pitchFamily="34" charset="-127"/>
                <a:cs typeface="Arial" pitchFamily="34" charset="0"/>
              </a:rPr>
              <a:t>Transmission principally via blood contaminated syringes</a:t>
            </a:r>
          </a:p>
          <a:p>
            <a:pPr lvl="1">
              <a:spcBef>
                <a:spcPct val="50000"/>
              </a:spcBef>
              <a:buClr>
                <a:srgbClr val="333399"/>
              </a:buClr>
              <a:buFont typeface="Wingdings" pitchFamily="2" charset="2"/>
              <a:buChar char="q"/>
            </a:pPr>
            <a:r>
              <a:rPr lang="en-US" altLang="ko-KR" sz="2000" b="1" dirty="0" smtClean="0">
                <a:latin typeface="Arial" pitchFamily="34" charset="0"/>
                <a:ea typeface="Gulim" pitchFamily="34" charset="-127"/>
                <a:cs typeface="Arial" pitchFamily="34" charset="0"/>
              </a:rPr>
              <a:t>Sexual and mother-to-child transfer are uncommon </a:t>
            </a:r>
            <a:endParaRPr lang="en-US" altLang="ko-KR" sz="2000" b="1" dirty="0">
              <a:latin typeface="Arial" pitchFamily="34" charset="0"/>
              <a:ea typeface="Gulim" pitchFamily="34" charset="-127"/>
              <a:cs typeface="Arial" pitchFamily="34" charset="0"/>
            </a:endParaRPr>
          </a:p>
        </p:txBody>
      </p:sp>
      <p:sp>
        <p:nvSpPr>
          <p:cNvPr id="5" name="Rectangle 4"/>
          <p:cNvSpPr/>
          <p:nvPr/>
        </p:nvSpPr>
        <p:spPr>
          <a:xfrm>
            <a:off x="6858000" y="228600"/>
            <a:ext cx="2114169" cy="584775"/>
          </a:xfrm>
          <a:prstGeom prst="rect">
            <a:avLst/>
          </a:prstGeom>
        </p:spPr>
        <p:txBody>
          <a:bodyPr wrap="none">
            <a:spAutoFit/>
          </a:bodyPr>
          <a:lstStyle/>
          <a:p>
            <a:r>
              <a:rPr lang="en-US" b="1" dirty="0" smtClean="0"/>
              <a:t>By Dr </a:t>
            </a:r>
            <a:r>
              <a:rPr lang="en-US" b="1" dirty="0" err="1" smtClean="0"/>
              <a:t>Seongman</a:t>
            </a:r>
            <a:r>
              <a:rPr lang="en-US" b="1" dirty="0" smtClean="0"/>
              <a:t> Kim</a:t>
            </a:r>
          </a:p>
          <a:p>
            <a:r>
              <a:rPr lang="en-US" b="1" dirty="0" smtClean="0"/>
              <a:t>Emily V. Stevenson</a:t>
            </a:r>
            <a:endParaRPr lang="en-US" b="1" dirty="0"/>
          </a:p>
        </p:txBody>
      </p:sp>
      <p:pic>
        <p:nvPicPr>
          <p:cNvPr id="2050" name="Picture 2"/>
          <p:cNvPicPr>
            <a:picLocks noChangeAspect="1" noChangeArrowheads="1"/>
          </p:cNvPicPr>
          <p:nvPr/>
        </p:nvPicPr>
        <p:blipFill>
          <a:blip r:embed="rId3" cstate="print"/>
          <a:srcRect/>
          <a:stretch>
            <a:fillRect/>
          </a:stretch>
        </p:blipFill>
        <p:spPr bwMode="auto">
          <a:xfrm>
            <a:off x="0" y="3626200"/>
            <a:ext cx="9154765" cy="32318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0" y="3429000"/>
            <a:ext cx="4183319" cy="666750"/>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4267200" y="3429000"/>
            <a:ext cx="2019300" cy="266700"/>
          </a:xfrm>
          <a:prstGeom prst="rect">
            <a:avLst/>
          </a:prstGeom>
          <a:noFill/>
          <a:ln w="9525">
            <a:noFill/>
            <a:miter lim="800000"/>
            <a:headEnd/>
            <a:tailEnd/>
          </a:ln>
        </p:spPr>
      </p:pic>
      <p:sp>
        <p:nvSpPr>
          <p:cNvPr id="9" name="Rectangle 8"/>
          <p:cNvSpPr/>
          <p:nvPr/>
        </p:nvSpPr>
        <p:spPr>
          <a:xfrm>
            <a:off x="4572000" y="4648200"/>
            <a:ext cx="4572000" cy="461665"/>
          </a:xfrm>
          <a:prstGeom prst="rect">
            <a:avLst/>
          </a:prstGeom>
        </p:spPr>
        <p:txBody>
          <a:bodyPr>
            <a:spAutoFit/>
          </a:bodyPr>
          <a:lstStyle/>
          <a:p>
            <a:r>
              <a:rPr lang="en-US" altLang="ko-KR" sz="800" b="1" dirty="0" smtClean="0">
                <a:solidFill>
                  <a:schemeClr val="bg1"/>
                </a:solidFill>
                <a:latin typeface="Arial" pitchFamily="34" charset="0"/>
                <a:ea typeface="Gulim" pitchFamily="34" charset="-127"/>
                <a:cs typeface="Arial" pitchFamily="34" charset="0"/>
              </a:rPr>
              <a:t>About 80% of newly infected patients progress to develop chronic infection.  Cirrhosis develops in about 10% to 20% of persons with chronic infection, and liver cancer develops in 1% to 5% of persons with chronic infection over a period of 20 to 30 years </a:t>
            </a:r>
            <a:endParaRPr lang="en-US" sz="800" dirty="0">
              <a:solidFill>
                <a:schemeClr val="bg1"/>
              </a:solidFill>
            </a:endParaRPr>
          </a:p>
        </p:txBody>
      </p:sp>
      <p:sp>
        <p:nvSpPr>
          <p:cNvPr id="10" name="TextBox 9"/>
          <p:cNvSpPr txBox="1"/>
          <p:nvPr/>
        </p:nvSpPr>
        <p:spPr>
          <a:xfrm>
            <a:off x="2292927" y="6160325"/>
            <a:ext cx="1023257" cy="523220"/>
          </a:xfrm>
          <a:prstGeom prst="rect">
            <a:avLst/>
          </a:prstGeom>
          <a:solidFill>
            <a:schemeClr val="tx2"/>
          </a:solidFill>
        </p:spPr>
        <p:txBody>
          <a:bodyPr wrap="square" rtlCol="0">
            <a:spAutoFit/>
          </a:bodyPr>
          <a:lstStyle/>
          <a:p>
            <a:pPr algn="ctr"/>
            <a:r>
              <a:rPr lang="en-US" sz="1400" b="1" dirty="0" smtClean="0">
                <a:solidFill>
                  <a:schemeClr val="bg1"/>
                </a:solidFill>
                <a:latin typeface="Arial" pitchFamily="34" charset="0"/>
                <a:cs typeface="Arial" pitchFamily="34" charset="0"/>
              </a:rPr>
              <a:t>Chronic</a:t>
            </a:r>
          </a:p>
          <a:p>
            <a:pPr algn="ctr"/>
            <a:r>
              <a:rPr lang="en-US" sz="1400" b="1" dirty="0" smtClean="0">
                <a:solidFill>
                  <a:schemeClr val="bg1"/>
                </a:solidFill>
                <a:latin typeface="Arial" pitchFamily="34" charset="0"/>
                <a:cs typeface="Arial" pitchFamily="34" charset="0"/>
              </a:rPr>
              <a:t>hepatitis</a:t>
            </a:r>
            <a:endParaRPr lang="en-US" sz="14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Line 2"/>
          <p:cNvSpPr>
            <a:spLocks noChangeShapeType="1"/>
          </p:cNvSpPr>
          <p:nvPr/>
        </p:nvSpPr>
        <p:spPr bwMode="auto">
          <a:xfrm>
            <a:off x="630238" y="3198813"/>
            <a:ext cx="5486400" cy="0"/>
          </a:xfrm>
          <a:prstGeom prst="line">
            <a:avLst/>
          </a:prstGeom>
          <a:noFill/>
          <a:ln w="76200">
            <a:solidFill>
              <a:srgbClr val="00B31F"/>
            </a:solidFill>
            <a:round/>
            <a:headEnd/>
            <a:tailEnd/>
          </a:ln>
          <a:effectLst/>
        </p:spPr>
        <p:txBody>
          <a:bodyPr wrap="none" anchor="ctr"/>
          <a:lstStyle/>
          <a:p>
            <a:endParaRPr lang="en-US"/>
          </a:p>
        </p:txBody>
      </p:sp>
      <p:sp>
        <p:nvSpPr>
          <p:cNvPr id="87043" name="Line 3"/>
          <p:cNvSpPr>
            <a:spLocks noChangeShapeType="1"/>
          </p:cNvSpPr>
          <p:nvPr/>
        </p:nvSpPr>
        <p:spPr bwMode="auto">
          <a:xfrm>
            <a:off x="630238" y="4265613"/>
            <a:ext cx="5486400" cy="0"/>
          </a:xfrm>
          <a:prstGeom prst="line">
            <a:avLst/>
          </a:prstGeom>
          <a:noFill/>
          <a:ln w="76200">
            <a:solidFill>
              <a:srgbClr val="CC3300"/>
            </a:solidFill>
            <a:round/>
            <a:headEnd/>
            <a:tailEnd/>
          </a:ln>
          <a:effectLst/>
        </p:spPr>
        <p:txBody>
          <a:bodyPr wrap="none" anchor="ctr"/>
          <a:lstStyle/>
          <a:p>
            <a:endParaRPr lang="en-US"/>
          </a:p>
        </p:txBody>
      </p:sp>
      <p:sp>
        <p:nvSpPr>
          <p:cNvPr id="87044" name="Line 4"/>
          <p:cNvSpPr>
            <a:spLocks noChangeShapeType="1"/>
          </p:cNvSpPr>
          <p:nvPr/>
        </p:nvSpPr>
        <p:spPr bwMode="auto">
          <a:xfrm>
            <a:off x="630238" y="5332413"/>
            <a:ext cx="5486400" cy="0"/>
          </a:xfrm>
          <a:prstGeom prst="line">
            <a:avLst/>
          </a:prstGeom>
          <a:noFill/>
          <a:ln w="76200">
            <a:solidFill>
              <a:srgbClr val="00B31F"/>
            </a:solidFill>
            <a:round/>
            <a:headEnd/>
            <a:tailEnd/>
          </a:ln>
          <a:effectLst/>
        </p:spPr>
        <p:txBody>
          <a:bodyPr wrap="none" anchor="ctr"/>
          <a:lstStyle/>
          <a:p>
            <a:endParaRPr lang="en-US"/>
          </a:p>
        </p:txBody>
      </p:sp>
      <p:sp>
        <p:nvSpPr>
          <p:cNvPr id="87045" name="Text Box 5"/>
          <p:cNvSpPr txBox="1">
            <a:spLocks noChangeArrowheads="1"/>
          </p:cNvSpPr>
          <p:nvPr/>
        </p:nvSpPr>
        <p:spPr bwMode="auto">
          <a:xfrm>
            <a:off x="277813" y="3027363"/>
            <a:ext cx="396875" cy="336550"/>
          </a:xfrm>
          <a:prstGeom prst="rect">
            <a:avLst/>
          </a:prstGeom>
          <a:noFill/>
          <a:ln w="9525">
            <a:noFill/>
            <a:miter lim="800000"/>
            <a:headEnd/>
            <a:tailEnd/>
          </a:ln>
          <a:effectLst/>
        </p:spPr>
        <p:txBody>
          <a:bodyPr wrap="none">
            <a:spAutoFit/>
          </a:bodyPr>
          <a:lstStyle/>
          <a:p>
            <a:r>
              <a:rPr lang="en-US" b="1">
                <a:latin typeface="Comic Sans MS" pitchFamily="8" charset="0"/>
              </a:rPr>
              <a:t>5'</a:t>
            </a:r>
          </a:p>
        </p:txBody>
      </p:sp>
      <p:sp>
        <p:nvSpPr>
          <p:cNvPr id="87046" name="Text Box 6"/>
          <p:cNvSpPr txBox="1">
            <a:spLocks noChangeArrowheads="1"/>
          </p:cNvSpPr>
          <p:nvPr/>
        </p:nvSpPr>
        <p:spPr bwMode="auto">
          <a:xfrm>
            <a:off x="277813" y="5160963"/>
            <a:ext cx="396875" cy="336550"/>
          </a:xfrm>
          <a:prstGeom prst="rect">
            <a:avLst/>
          </a:prstGeom>
          <a:noFill/>
          <a:ln w="9525">
            <a:noFill/>
            <a:miter lim="800000"/>
            <a:headEnd/>
            <a:tailEnd/>
          </a:ln>
          <a:effectLst/>
        </p:spPr>
        <p:txBody>
          <a:bodyPr wrap="none">
            <a:spAutoFit/>
          </a:bodyPr>
          <a:lstStyle/>
          <a:p>
            <a:r>
              <a:rPr lang="en-US" b="1">
                <a:latin typeface="Comic Sans MS" pitchFamily="8" charset="0"/>
              </a:rPr>
              <a:t>5'</a:t>
            </a:r>
          </a:p>
        </p:txBody>
      </p:sp>
      <p:sp>
        <p:nvSpPr>
          <p:cNvPr id="87047" name="Text Box 7"/>
          <p:cNvSpPr txBox="1">
            <a:spLocks noChangeArrowheads="1"/>
          </p:cNvSpPr>
          <p:nvPr/>
        </p:nvSpPr>
        <p:spPr bwMode="auto">
          <a:xfrm>
            <a:off x="277813" y="4094163"/>
            <a:ext cx="396875" cy="336550"/>
          </a:xfrm>
          <a:prstGeom prst="rect">
            <a:avLst/>
          </a:prstGeom>
          <a:noFill/>
          <a:ln w="9525">
            <a:noFill/>
            <a:miter lim="800000"/>
            <a:headEnd/>
            <a:tailEnd/>
          </a:ln>
          <a:effectLst/>
        </p:spPr>
        <p:txBody>
          <a:bodyPr wrap="none">
            <a:spAutoFit/>
          </a:bodyPr>
          <a:lstStyle/>
          <a:p>
            <a:r>
              <a:rPr lang="en-US" b="1">
                <a:latin typeface="Comic Sans MS" pitchFamily="8" charset="0"/>
              </a:rPr>
              <a:t>3'</a:t>
            </a:r>
          </a:p>
        </p:txBody>
      </p:sp>
      <p:sp>
        <p:nvSpPr>
          <p:cNvPr id="87048" name="Text Box 8"/>
          <p:cNvSpPr txBox="1">
            <a:spLocks noChangeArrowheads="1"/>
          </p:cNvSpPr>
          <p:nvPr/>
        </p:nvSpPr>
        <p:spPr bwMode="auto">
          <a:xfrm>
            <a:off x="6116638" y="4100513"/>
            <a:ext cx="396875" cy="336550"/>
          </a:xfrm>
          <a:prstGeom prst="rect">
            <a:avLst/>
          </a:prstGeom>
          <a:noFill/>
          <a:ln w="9525">
            <a:noFill/>
            <a:miter lim="800000"/>
            <a:headEnd/>
            <a:tailEnd/>
          </a:ln>
          <a:effectLst/>
        </p:spPr>
        <p:txBody>
          <a:bodyPr wrap="none">
            <a:spAutoFit/>
          </a:bodyPr>
          <a:lstStyle/>
          <a:p>
            <a:r>
              <a:rPr lang="en-US" b="1">
                <a:latin typeface="Comic Sans MS" pitchFamily="8" charset="0"/>
              </a:rPr>
              <a:t>5'</a:t>
            </a:r>
          </a:p>
        </p:txBody>
      </p:sp>
      <p:sp>
        <p:nvSpPr>
          <p:cNvPr id="87049" name="Text Box 9"/>
          <p:cNvSpPr txBox="1">
            <a:spLocks noChangeArrowheads="1"/>
          </p:cNvSpPr>
          <p:nvPr/>
        </p:nvSpPr>
        <p:spPr bwMode="auto">
          <a:xfrm>
            <a:off x="6116638" y="3033713"/>
            <a:ext cx="396875" cy="336550"/>
          </a:xfrm>
          <a:prstGeom prst="rect">
            <a:avLst/>
          </a:prstGeom>
          <a:noFill/>
          <a:ln w="9525">
            <a:noFill/>
            <a:miter lim="800000"/>
            <a:headEnd/>
            <a:tailEnd/>
          </a:ln>
          <a:effectLst/>
        </p:spPr>
        <p:txBody>
          <a:bodyPr wrap="none">
            <a:spAutoFit/>
          </a:bodyPr>
          <a:lstStyle/>
          <a:p>
            <a:r>
              <a:rPr lang="en-US" b="1">
                <a:latin typeface="Comic Sans MS" pitchFamily="8" charset="0"/>
              </a:rPr>
              <a:t>3'</a:t>
            </a:r>
          </a:p>
        </p:txBody>
      </p:sp>
      <p:sp>
        <p:nvSpPr>
          <p:cNvPr id="87051" name="Text Box 11"/>
          <p:cNvSpPr txBox="1">
            <a:spLocks noChangeArrowheads="1"/>
          </p:cNvSpPr>
          <p:nvPr/>
        </p:nvSpPr>
        <p:spPr bwMode="auto">
          <a:xfrm>
            <a:off x="6116638" y="5167313"/>
            <a:ext cx="396875" cy="336550"/>
          </a:xfrm>
          <a:prstGeom prst="rect">
            <a:avLst/>
          </a:prstGeom>
          <a:noFill/>
          <a:ln w="9525">
            <a:noFill/>
            <a:miter lim="800000"/>
            <a:headEnd/>
            <a:tailEnd/>
          </a:ln>
          <a:effectLst/>
        </p:spPr>
        <p:txBody>
          <a:bodyPr wrap="none">
            <a:spAutoFit/>
          </a:bodyPr>
          <a:lstStyle/>
          <a:p>
            <a:r>
              <a:rPr lang="en-US" b="1">
                <a:latin typeface="Comic Sans MS" pitchFamily="8" charset="0"/>
              </a:rPr>
              <a:t>3'</a:t>
            </a:r>
          </a:p>
        </p:txBody>
      </p:sp>
      <p:sp>
        <p:nvSpPr>
          <p:cNvPr id="87053" name="Line 13"/>
          <p:cNvSpPr>
            <a:spLocks noChangeShapeType="1"/>
          </p:cNvSpPr>
          <p:nvPr/>
        </p:nvSpPr>
        <p:spPr bwMode="auto">
          <a:xfrm>
            <a:off x="3221038" y="3351213"/>
            <a:ext cx="0" cy="762000"/>
          </a:xfrm>
          <a:prstGeom prst="line">
            <a:avLst/>
          </a:prstGeom>
          <a:noFill/>
          <a:ln w="28575">
            <a:solidFill>
              <a:schemeClr val="tx1"/>
            </a:solidFill>
            <a:round/>
            <a:headEnd/>
            <a:tailEnd type="triangle" w="med" len="med"/>
          </a:ln>
          <a:effectLst/>
        </p:spPr>
        <p:txBody>
          <a:bodyPr wrap="none" anchor="ctr"/>
          <a:lstStyle/>
          <a:p>
            <a:endParaRPr lang="en-US"/>
          </a:p>
        </p:txBody>
      </p:sp>
      <p:sp>
        <p:nvSpPr>
          <p:cNvPr id="87054" name="Line 14"/>
          <p:cNvSpPr>
            <a:spLocks noChangeShapeType="1"/>
          </p:cNvSpPr>
          <p:nvPr/>
        </p:nvSpPr>
        <p:spPr bwMode="auto">
          <a:xfrm>
            <a:off x="3221038" y="4418013"/>
            <a:ext cx="0" cy="762000"/>
          </a:xfrm>
          <a:prstGeom prst="line">
            <a:avLst/>
          </a:prstGeom>
          <a:noFill/>
          <a:ln w="28575">
            <a:solidFill>
              <a:schemeClr val="tx1"/>
            </a:solidFill>
            <a:round/>
            <a:headEnd/>
            <a:tailEnd type="triangle" w="med" len="med"/>
          </a:ln>
          <a:effectLst/>
        </p:spPr>
        <p:txBody>
          <a:bodyPr wrap="none" anchor="ctr"/>
          <a:lstStyle/>
          <a:p>
            <a:endParaRPr lang="en-US"/>
          </a:p>
        </p:txBody>
      </p:sp>
      <p:sp>
        <p:nvSpPr>
          <p:cNvPr id="87055" name="Text Box 15"/>
          <p:cNvSpPr txBox="1">
            <a:spLocks noChangeArrowheads="1"/>
          </p:cNvSpPr>
          <p:nvPr/>
        </p:nvSpPr>
        <p:spPr bwMode="auto">
          <a:xfrm>
            <a:off x="6421438" y="2894013"/>
            <a:ext cx="2576346" cy="611642"/>
          </a:xfrm>
          <a:prstGeom prst="rect">
            <a:avLst/>
          </a:prstGeom>
          <a:noFill/>
          <a:ln w="9525">
            <a:noFill/>
            <a:miter lim="800000"/>
            <a:headEnd/>
            <a:tailEnd/>
          </a:ln>
          <a:effectLst/>
        </p:spPr>
        <p:txBody>
          <a:bodyPr wrap="none">
            <a:spAutoFit/>
          </a:bodyPr>
          <a:lstStyle/>
          <a:p>
            <a:r>
              <a:rPr lang="en-US" b="1" dirty="0">
                <a:latin typeface="Comic Sans MS" pitchFamily="8" charset="0"/>
              </a:rPr>
              <a:t>(+) strand genomic RNA</a:t>
            </a:r>
          </a:p>
          <a:p>
            <a:pPr>
              <a:lnSpc>
                <a:spcPct val="120000"/>
              </a:lnSpc>
            </a:pPr>
            <a:r>
              <a:rPr lang="en-US" b="1" dirty="0">
                <a:latin typeface="Comic Sans MS" pitchFamily="8" charset="0"/>
              </a:rPr>
              <a:t>(mRNA)</a:t>
            </a:r>
          </a:p>
        </p:txBody>
      </p:sp>
      <p:sp>
        <p:nvSpPr>
          <p:cNvPr id="87056" name="Text Box 16"/>
          <p:cNvSpPr txBox="1">
            <a:spLocks noChangeArrowheads="1"/>
          </p:cNvSpPr>
          <p:nvPr/>
        </p:nvSpPr>
        <p:spPr bwMode="auto">
          <a:xfrm>
            <a:off x="6421438" y="3960813"/>
            <a:ext cx="2372765" cy="611642"/>
          </a:xfrm>
          <a:prstGeom prst="rect">
            <a:avLst/>
          </a:prstGeom>
          <a:noFill/>
          <a:ln w="9525">
            <a:noFill/>
            <a:miter lim="800000"/>
            <a:headEnd/>
            <a:tailEnd/>
          </a:ln>
          <a:effectLst/>
        </p:spPr>
        <p:txBody>
          <a:bodyPr wrap="none">
            <a:spAutoFit/>
          </a:bodyPr>
          <a:lstStyle/>
          <a:p>
            <a:r>
              <a:rPr lang="en-US" b="1" dirty="0">
                <a:latin typeface="Comic Sans MS" pitchFamily="8" charset="0"/>
              </a:rPr>
              <a:t>(–) strand complement</a:t>
            </a:r>
          </a:p>
          <a:p>
            <a:pPr>
              <a:lnSpc>
                <a:spcPct val="120000"/>
              </a:lnSpc>
            </a:pPr>
            <a:r>
              <a:rPr lang="en-US" b="1" dirty="0">
                <a:latin typeface="Comic Sans MS" pitchFamily="8" charset="0"/>
              </a:rPr>
              <a:t>(</a:t>
            </a:r>
            <a:r>
              <a:rPr lang="en-US" b="1" dirty="0" err="1">
                <a:latin typeface="Comic Sans MS" pitchFamily="8" charset="0"/>
              </a:rPr>
              <a:t>antigenome</a:t>
            </a:r>
            <a:r>
              <a:rPr lang="en-US" b="1" dirty="0">
                <a:latin typeface="Comic Sans MS" pitchFamily="8" charset="0"/>
              </a:rPr>
              <a:t>)</a:t>
            </a:r>
          </a:p>
        </p:txBody>
      </p:sp>
      <p:sp>
        <p:nvSpPr>
          <p:cNvPr id="87057" name="Text Box 17"/>
          <p:cNvSpPr txBox="1">
            <a:spLocks noChangeArrowheads="1"/>
          </p:cNvSpPr>
          <p:nvPr/>
        </p:nvSpPr>
        <p:spPr bwMode="auto">
          <a:xfrm>
            <a:off x="6421438" y="5027613"/>
            <a:ext cx="2576346" cy="611642"/>
          </a:xfrm>
          <a:prstGeom prst="rect">
            <a:avLst/>
          </a:prstGeom>
          <a:noFill/>
          <a:ln w="9525">
            <a:noFill/>
            <a:miter lim="800000"/>
            <a:headEnd/>
            <a:tailEnd/>
          </a:ln>
          <a:effectLst/>
        </p:spPr>
        <p:txBody>
          <a:bodyPr wrap="none">
            <a:spAutoFit/>
          </a:bodyPr>
          <a:lstStyle/>
          <a:p>
            <a:r>
              <a:rPr lang="en-US" b="1" dirty="0">
                <a:latin typeface="Comic Sans MS" pitchFamily="8" charset="0"/>
              </a:rPr>
              <a:t>(+) strand genomic RNA</a:t>
            </a:r>
          </a:p>
          <a:p>
            <a:pPr>
              <a:lnSpc>
                <a:spcPct val="120000"/>
              </a:lnSpc>
            </a:pPr>
            <a:r>
              <a:rPr lang="en-US" b="1" dirty="0">
                <a:latin typeface="Comic Sans MS" pitchFamily="8" charset="0"/>
              </a:rPr>
              <a:t>(mRNA)</a:t>
            </a:r>
          </a:p>
        </p:txBody>
      </p:sp>
      <p:sp>
        <p:nvSpPr>
          <p:cNvPr id="87058" name="Line 18"/>
          <p:cNvSpPr>
            <a:spLocks noChangeShapeType="1"/>
          </p:cNvSpPr>
          <p:nvPr/>
        </p:nvSpPr>
        <p:spPr bwMode="auto">
          <a:xfrm flipV="1">
            <a:off x="3225800" y="2513013"/>
            <a:ext cx="0" cy="533400"/>
          </a:xfrm>
          <a:prstGeom prst="line">
            <a:avLst/>
          </a:prstGeom>
          <a:noFill/>
          <a:ln w="28575">
            <a:solidFill>
              <a:schemeClr val="tx1"/>
            </a:solidFill>
            <a:round/>
            <a:headEnd/>
            <a:tailEnd type="triangle" w="med" len="med"/>
          </a:ln>
          <a:effectLst/>
        </p:spPr>
        <p:txBody>
          <a:bodyPr wrap="none" anchor="ctr"/>
          <a:lstStyle/>
          <a:p>
            <a:endParaRPr lang="en-US"/>
          </a:p>
        </p:txBody>
      </p:sp>
      <p:sp>
        <p:nvSpPr>
          <p:cNvPr id="87060" name="Text Box 20"/>
          <p:cNvSpPr txBox="1">
            <a:spLocks noChangeArrowheads="1"/>
          </p:cNvSpPr>
          <p:nvPr/>
        </p:nvSpPr>
        <p:spPr bwMode="auto">
          <a:xfrm>
            <a:off x="3282950" y="3516313"/>
            <a:ext cx="1177925" cy="336550"/>
          </a:xfrm>
          <a:prstGeom prst="rect">
            <a:avLst/>
          </a:prstGeom>
          <a:noFill/>
          <a:ln w="9525">
            <a:noFill/>
            <a:miter lim="800000"/>
            <a:headEnd/>
            <a:tailEnd/>
          </a:ln>
          <a:effectLst/>
        </p:spPr>
        <p:txBody>
          <a:bodyPr wrap="none">
            <a:spAutoFit/>
          </a:bodyPr>
          <a:lstStyle/>
          <a:p>
            <a:r>
              <a:rPr lang="en-US" b="1">
                <a:latin typeface="Comic Sans MS" pitchFamily="8" charset="0"/>
              </a:rPr>
              <a:t>New RdRp</a:t>
            </a:r>
            <a:endParaRPr lang="en-US"/>
          </a:p>
        </p:txBody>
      </p:sp>
      <p:sp>
        <p:nvSpPr>
          <p:cNvPr id="87061" name="Text Box 21"/>
          <p:cNvSpPr txBox="1">
            <a:spLocks noChangeArrowheads="1"/>
          </p:cNvSpPr>
          <p:nvPr/>
        </p:nvSpPr>
        <p:spPr bwMode="auto">
          <a:xfrm>
            <a:off x="3282950" y="4583113"/>
            <a:ext cx="1177925" cy="336550"/>
          </a:xfrm>
          <a:prstGeom prst="rect">
            <a:avLst/>
          </a:prstGeom>
          <a:noFill/>
          <a:ln w="9525">
            <a:noFill/>
            <a:miter lim="800000"/>
            <a:headEnd/>
            <a:tailEnd/>
          </a:ln>
          <a:effectLst/>
        </p:spPr>
        <p:txBody>
          <a:bodyPr wrap="none">
            <a:spAutoFit/>
          </a:bodyPr>
          <a:lstStyle/>
          <a:p>
            <a:r>
              <a:rPr lang="en-US" b="1">
                <a:latin typeface="Comic Sans MS" pitchFamily="8" charset="0"/>
              </a:rPr>
              <a:t>New RdRp</a:t>
            </a:r>
            <a:endParaRPr lang="en-US"/>
          </a:p>
        </p:txBody>
      </p:sp>
      <p:sp>
        <p:nvSpPr>
          <p:cNvPr id="87062" name="Text Box 22"/>
          <p:cNvSpPr txBox="1">
            <a:spLocks noChangeArrowheads="1"/>
          </p:cNvSpPr>
          <p:nvPr/>
        </p:nvSpPr>
        <p:spPr bwMode="auto">
          <a:xfrm>
            <a:off x="3298825" y="2673350"/>
            <a:ext cx="2763898" cy="338554"/>
          </a:xfrm>
          <a:prstGeom prst="rect">
            <a:avLst/>
          </a:prstGeom>
          <a:noFill/>
          <a:ln w="9525">
            <a:noFill/>
            <a:miter lim="800000"/>
            <a:headEnd/>
            <a:tailEnd/>
          </a:ln>
          <a:effectLst/>
        </p:spPr>
        <p:txBody>
          <a:bodyPr wrap="none">
            <a:spAutoFit/>
          </a:bodyPr>
          <a:lstStyle/>
          <a:p>
            <a:r>
              <a:rPr lang="en-US" b="1" dirty="0">
                <a:latin typeface="Comic Sans MS" pitchFamily="8" charset="0"/>
              </a:rPr>
              <a:t>Cell translation machinery</a:t>
            </a:r>
          </a:p>
        </p:txBody>
      </p:sp>
      <p:sp>
        <p:nvSpPr>
          <p:cNvPr id="87063" name="Text Box 23"/>
          <p:cNvSpPr txBox="1">
            <a:spLocks noChangeArrowheads="1"/>
          </p:cNvSpPr>
          <p:nvPr/>
        </p:nvSpPr>
        <p:spPr bwMode="auto">
          <a:xfrm>
            <a:off x="539750" y="2767013"/>
            <a:ext cx="1277938" cy="336550"/>
          </a:xfrm>
          <a:prstGeom prst="rect">
            <a:avLst/>
          </a:prstGeom>
          <a:noFill/>
          <a:ln w="9525">
            <a:noFill/>
            <a:miter lim="800000"/>
            <a:headEnd/>
            <a:tailEnd/>
          </a:ln>
          <a:effectLst/>
        </p:spPr>
        <p:txBody>
          <a:bodyPr wrap="none">
            <a:spAutoFit/>
          </a:bodyPr>
          <a:lstStyle/>
          <a:p>
            <a:r>
              <a:rPr lang="en-US" b="1">
                <a:latin typeface="Comic Sans MS" pitchFamily="8" charset="0"/>
              </a:rPr>
              <a:t>Virion RNA</a:t>
            </a:r>
          </a:p>
        </p:txBody>
      </p:sp>
      <p:sp>
        <p:nvSpPr>
          <p:cNvPr id="87064" name="Text Box 24"/>
          <p:cNvSpPr txBox="1">
            <a:spLocks noChangeArrowheads="1"/>
          </p:cNvSpPr>
          <p:nvPr/>
        </p:nvSpPr>
        <p:spPr bwMode="auto">
          <a:xfrm>
            <a:off x="2816225" y="2673350"/>
            <a:ext cx="327025" cy="336550"/>
          </a:xfrm>
          <a:prstGeom prst="rect">
            <a:avLst/>
          </a:prstGeom>
          <a:noFill/>
          <a:ln w="9525">
            <a:noFill/>
            <a:miter lim="800000"/>
            <a:headEnd/>
            <a:tailEnd/>
          </a:ln>
          <a:effectLst/>
        </p:spPr>
        <p:txBody>
          <a:bodyPr wrap="none">
            <a:spAutoFit/>
          </a:bodyPr>
          <a:lstStyle/>
          <a:p>
            <a:r>
              <a:rPr lang="en-US">
                <a:latin typeface="Comic Sans MS" pitchFamily="8" charset="0"/>
              </a:rPr>
              <a:t>1.</a:t>
            </a:r>
            <a:endParaRPr lang="en-US"/>
          </a:p>
        </p:txBody>
      </p:sp>
      <p:sp>
        <p:nvSpPr>
          <p:cNvPr id="87065" name="Text Box 25"/>
          <p:cNvSpPr txBox="1">
            <a:spLocks noChangeArrowheads="1"/>
          </p:cNvSpPr>
          <p:nvPr/>
        </p:nvSpPr>
        <p:spPr bwMode="auto">
          <a:xfrm>
            <a:off x="2816225" y="3516313"/>
            <a:ext cx="358775" cy="336550"/>
          </a:xfrm>
          <a:prstGeom prst="rect">
            <a:avLst/>
          </a:prstGeom>
          <a:noFill/>
          <a:ln w="9525">
            <a:noFill/>
            <a:miter lim="800000"/>
            <a:headEnd/>
            <a:tailEnd/>
          </a:ln>
          <a:effectLst/>
        </p:spPr>
        <p:txBody>
          <a:bodyPr wrap="none">
            <a:spAutoFit/>
          </a:bodyPr>
          <a:lstStyle/>
          <a:p>
            <a:r>
              <a:rPr lang="en-US">
                <a:latin typeface="Comic Sans MS" pitchFamily="8" charset="0"/>
              </a:rPr>
              <a:t>2.</a:t>
            </a:r>
            <a:endParaRPr lang="en-US"/>
          </a:p>
        </p:txBody>
      </p:sp>
      <p:sp>
        <p:nvSpPr>
          <p:cNvPr id="87066" name="Text Box 26"/>
          <p:cNvSpPr txBox="1">
            <a:spLocks noChangeArrowheads="1"/>
          </p:cNvSpPr>
          <p:nvPr/>
        </p:nvSpPr>
        <p:spPr bwMode="auto">
          <a:xfrm>
            <a:off x="2816225" y="4583113"/>
            <a:ext cx="358775" cy="336550"/>
          </a:xfrm>
          <a:prstGeom prst="rect">
            <a:avLst/>
          </a:prstGeom>
          <a:noFill/>
          <a:ln w="9525">
            <a:noFill/>
            <a:miter lim="800000"/>
            <a:headEnd/>
            <a:tailEnd/>
          </a:ln>
          <a:effectLst/>
        </p:spPr>
        <p:txBody>
          <a:bodyPr wrap="none">
            <a:spAutoFit/>
          </a:bodyPr>
          <a:lstStyle/>
          <a:p>
            <a:r>
              <a:rPr lang="en-US">
                <a:latin typeface="Comic Sans MS" pitchFamily="8" charset="0"/>
              </a:rPr>
              <a:t>3.</a:t>
            </a:r>
            <a:endParaRPr lang="en-US"/>
          </a:p>
        </p:txBody>
      </p:sp>
      <p:sp>
        <p:nvSpPr>
          <p:cNvPr id="87067" name="Text Box 27"/>
          <p:cNvSpPr txBox="1">
            <a:spLocks noChangeArrowheads="1"/>
          </p:cNvSpPr>
          <p:nvPr/>
        </p:nvSpPr>
        <p:spPr bwMode="auto">
          <a:xfrm>
            <a:off x="2470150" y="2062163"/>
            <a:ext cx="1532792" cy="400110"/>
          </a:xfrm>
          <a:prstGeom prst="rect">
            <a:avLst/>
          </a:prstGeom>
          <a:noFill/>
          <a:ln w="9525">
            <a:noFill/>
            <a:miter lim="800000"/>
            <a:headEnd/>
            <a:tailEnd/>
          </a:ln>
          <a:effectLst/>
        </p:spPr>
        <p:txBody>
          <a:bodyPr wrap="none">
            <a:spAutoFit/>
          </a:bodyPr>
          <a:lstStyle/>
          <a:p>
            <a:r>
              <a:rPr lang="en-US" sz="2000" b="1" dirty="0" err="1">
                <a:latin typeface="Comic Sans MS" pitchFamily="8" charset="0"/>
              </a:rPr>
              <a:t>Polyprotein</a:t>
            </a:r>
            <a:endParaRPr lang="en-US" sz="2000" b="1" dirty="0">
              <a:latin typeface="Comic Sans MS" pitchFamily="8" charset="0"/>
            </a:endParaRPr>
          </a:p>
        </p:txBody>
      </p:sp>
      <p:sp>
        <p:nvSpPr>
          <p:cNvPr id="87070" name="Line 30"/>
          <p:cNvSpPr>
            <a:spLocks noChangeShapeType="1"/>
          </p:cNvSpPr>
          <p:nvPr/>
        </p:nvSpPr>
        <p:spPr bwMode="auto">
          <a:xfrm>
            <a:off x="2597150" y="2417763"/>
            <a:ext cx="0" cy="1295400"/>
          </a:xfrm>
          <a:prstGeom prst="line">
            <a:avLst/>
          </a:prstGeom>
          <a:noFill/>
          <a:ln w="19050">
            <a:solidFill>
              <a:schemeClr val="tx1"/>
            </a:solidFill>
            <a:round/>
            <a:headEnd/>
            <a:tailEnd/>
          </a:ln>
          <a:effectLst/>
        </p:spPr>
        <p:txBody>
          <a:bodyPr wrap="none" anchor="ctr"/>
          <a:lstStyle/>
          <a:p>
            <a:endParaRPr lang="en-US"/>
          </a:p>
        </p:txBody>
      </p:sp>
      <p:sp>
        <p:nvSpPr>
          <p:cNvPr id="87071" name="Line 31"/>
          <p:cNvSpPr>
            <a:spLocks noChangeShapeType="1"/>
          </p:cNvSpPr>
          <p:nvPr/>
        </p:nvSpPr>
        <p:spPr bwMode="auto">
          <a:xfrm>
            <a:off x="2590800" y="3706813"/>
            <a:ext cx="228600" cy="0"/>
          </a:xfrm>
          <a:prstGeom prst="line">
            <a:avLst/>
          </a:prstGeom>
          <a:noFill/>
          <a:ln w="19050">
            <a:solidFill>
              <a:schemeClr val="tx1"/>
            </a:solidFill>
            <a:round/>
            <a:headEnd/>
            <a:tailEnd type="triangle" w="med" len="med"/>
          </a:ln>
          <a:effectLst/>
        </p:spPr>
        <p:txBody>
          <a:bodyPr wrap="none" anchor="ctr"/>
          <a:lstStyle/>
          <a:p>
            <a:endParaRPr lang="en-US"/>
          </a:p>
        </p:txBody>
      </p:sp>
      <p:sp>
        <p:nvSpPr>
          <p:cNvPr id="87073" name="Rectangle 2"/>
          <p:cNvSpPr>
            <a:spLocks noChangeArrowheads="1"/>
          </p:cNvSpPr>
          <p:nvPr/>
        </p:nvSpPr>
        <p:spPr bwMode="auto">
          <a:xfrm>
            <a:off x="609600" y="609600"/>
            <a:ext cx="7620000" cy="973138"/>
          </a:xfrm>
          <a:prstGeom prst="rect">
            <a:avLst/>
          </a:prstGeom>
          <a:noFill/>
          <a:ln w="9525">
            <a:noFill/>
            <a:miter lim="800000"/>
            <a:headEnd/>
            <a:tailEnd/>
          </a:ln>
          <a:effectLst/>
        </p:spPr>
        <p:txBody>
          <a:bodyPr anchor="ctr"/>
          <a:lstStyle/>
          <a:p>
            <a:pPr algn="ctr"/>
            <a:r>
              <a:rPr lang="en-US" sz="3600" b="1" dirty="0">
                <a:solidFill>
                  <a:srgbClr val="FFFF00"/>
                </a:solidFill>
                <a:latin typeface="Comic Sans MS" pitchFamily="8" charset="0"/>
                <a:ea typeface="Osaka" pitchFamily="-54" charset="-128"/>
              </a:rPr>
              <a:t>Positive-Sense Viruses</a:t>
            </a:r>
            <a:br>
              <a:rPr lang="en-US" sz="3600" b="1" dirty="0">
                <a:solidFill>
                  <a:srgbClr val="FFFF00"/>
                </a:solidFill>
                <a:latin typeface="Comic Sans MS" pitchFamily="8" charset="0"/>
                <a:ea typeface="Osaka" pitchFamily="-54" charset="-128"/>
              </a:rPr>
            </a:br>
            <a:r>
              <a:rPr lang="en-US" sz="2800" b="1" dirty="0">
                <a:solidFill>
                  <a:srgbClr val="FFFF00"/>
                </a:solidFill>
                <a:latin typeface="Comic Sans MS" pitchFamily="8" charset="0"/>
                <a:ea typeface="Osaka" pitchFamily="-54" charset="-128"/>
              </a:rPr>
              <a:t>(e.g., </a:t>
            </a:r>
            <a:r>
              <a:rPr lang="en-US" sz="2800" b="1" dirty="0" err="1">
                <a:solidFill>
                  <a:srgbClr val="FFFF00"/>
                </a:solidFill>
                <a:latin typeface="Comic Sans MS" pitchFamily="8" charset="0"/>
                <a:ea typeface="Osaka" pitchFamily="-54" charset="-128"/>
              </a:rPr>
              <a:t>Flaviviruses</a:t>
            </a:r>
            <a:r>
              <a:rPr lang="en-US" sz="2800" b="1" dirty="0">
                <a:solidFill>
                  <a:srgbClr val="FFFF00"/>
                </a:solidFill>
                <a:latin typeface="Comic Sans MS" pitchFamily="8" charset="0"/>
                <a:ea typeface="Osaka" pitchFamily="-54" charset="-128"/>
              </a:rPr>
              <a:t> and </a:t>
            </a:r>
            <a:r>
              <a:rPr lang="en-US" sz="2800" b="1" dirty="0" err="1">
                <a:solidFill>
                  <a:srgbClr val="FFFF00"/>
                </a:solidFill>
                <a:latin typeface="Comic Sans MS" pitchFamily="8" charset="0"/>
                <a:ea typeface="Osaka" pitchFamily="-54" charset="-128"/>
              </a:rPr>
              <a:t>Picornaviruses</a:t>
            </a:r>
            <a:r>
              <a:rPr lang="en-US" sz="2800" b="1" dirty="0">
                <a:solidFill>
                  <a:srgbClr val="FFFF00"/>
                </a:solidFill>
                <a:latin typeface="Comic Sans MS" pitchFamily="8" charset="0"/>
                <a:ea typeface="Osaka" pitchFamily="-54" charset="-128"/>
              </a:rPr>
              <a:t>)</a:t>
            </a:r>
            <a:endParaRPr lang="en-US" sz="4100" b="1" dirty="0">
              <a:solidFill>
                <a:srgbClr val="FFFF00"/>
              </a:solidFill>
              <a:ea typeface="Osaka" pitchFamily="-54" charset="-128"/>
            </a:endParaRPr>
          </a:p>
        </p:txBody>
      </p:sp>
      <p:grpSp>
        <p:nvGrpSpPr>
          <p:cNvPr id="2" name="Group 40"/>
          <p:cNvGrpSpPr>
            <a:grpSpLocks/>
          </p:cNvGrpSpPr>
          <p:nvPr/>
        </p:nvGrpSpPr>
        <p:grpSpPr bwMode="auto">
          <a:xfrm>
            <a:off x="560388" y="3192463"/>
            <a:ext cx="285750" cy="336550"/>
            <a:chOff x="592" y="1336"/>
            <a:chExt cx="180" cy="212"/>
          </a:xfrm>
        </p:grpSpPr>
        <p:sp>
          <p:nvSpPr>
            <p:cNvPr id="87081" name="Rectangle 41"/>
            <p:cNvSpPr>
              <a:spLocks noChangeArrowheads="1"/>
            </p:cNvSpPr>
            <p:nvPr/>
          </p:nvSpPr>
          <p:spPr bwMode="auto">
            <a:xfrm>
              <a:off x="640" y="1404"/>
              <a:ext cx="96" cy="96"/>
            </a:xfrm>
            <a:prstGeom prst="rect">
              <a:avLst/>
            </a:prstGeom>
            <a:solidFill>
              <a:schemeClr val="bg1"/>
            </a:solidFill>
            <a:ln w="12700">
              <a:solidFill>
                <a:schemeClr val="tx1"/>
              </a:solidFill>
              <a:miter lim="800000"/>
              <a:headEnd/>
              <a:tailEnd/>
            </a:ln>
            <a:effectLst/>
          </p:spPr>
          <p:txBody>
            <a:bodyPr wrap="none" anchor="ctr"/>
            <a:lstStyle/>
            <a:p>
              <a:endParaRPr lang="en-US"/>
            </a:p>
          </p:txBody>
        </p:sp>
        <p:sp>
          <p:nvSpPr>
            <p:cNvPr id="87082" name="Text Box 42"/>
            <p:cNvSpPr txBox="1">
              <a:spLocks noChangeArrowheads="1"/>
            </p:cNvSpPr>
            <p:nvPr/>
          </p:nvSpPr>
          <p:spPr bwMode="auto">
            <a:xfrm>
              <a:off x="592" y="1336"/>
              <a:ext cx="180" cy="212"/>
            </a:xfrm>
            <a:prstGeom prst="rect">
              <a:avLst/>
            </a:prstGeom>
            <a:noFill/>
            <a:ln w="9525">
              <a:noFill/>
              <a:miter lim="800000"/>
              <a:headEnd/>
              <a:tailEnd/>
            </a:ln>
            <a:effectLst/>
          </p:spPr>
          <p:txBody>
            <a:bodyPr wrap="none">
              <a:spAutoFit/>
            </a:bodyPr>
            <a:lstStyle/>
            <a:p>
              <a:r>
                <a:rPr lang="en-US"/>
                <a:t>c</a:t>
              </a:r>
            </a:p>
          </p:txBody>
        </p:sp>
      </p:grpSp>
      <p:sp>
        <p:nvSpPr>
          <p:cNvPr id="87083" name="Text Box 43"/>
          <p:cNvSpPr txBox="1">
            <a:spLocks noChangeArrowheads="1"/>
          </p:cNvSpPr>
          <p:nvPr/>
        </p:nvSpPr>
        <p:spPr bwMode="auto">
          <a:xfrm>
            <a:off x="746125" y="3236913"/>
            <a:ext cx="1523174" cy="523220"/>
          </a:xfrm>
          <a:prstGeom prst="rect">
            <a:avLst/>
          </a:prstGeom>
          <a:noFill/>
          <a:ln w="9525">
            <a:noFill/>
            <a:miter lim="800000"/>
            <a:headEnd/>
            <a:tailEnd/>
          </a:ln>
          <a:effectLst/>
        </p:spPr>
        <p:txBody>
          <a:bodyPr wrap="none">
            <a:spAutoFit/>
          </a:bodyPr>
          <a:lstStyle/>
          <a:p>
            <a:r>
              <a:rPr lang="en-US" sz="1400" b="1" dirty="0">
                <a:latin typeface="Comic Sans MS" pitchFamily="8" charset="0"/>
              </a:rPr>
              <a:t>for some </a:t>
            </a:r>
            <a:r>
              <a:rPr lang="en-US" sz="1400" b="1" dirty="0" err="1">
                <a:latin typeface="Comic Sans MS" pitchFamily="8" charset="0"/>
              </a:rPr>
              <a:t>flavi</a:t>
            </a:r>
            <a:r>
              <a:rPr lang="en-US" sz="1400" b="1" dirty="0">
                <a:latin typeface="Comic Sans MS" pitchFamily="8" charset="0"/>
              </a:rPr>
              <a:t>-</a:t>
            </a:r>
          </a:p>
          <a:p>
            <a:r>
              <a:rPr lang="en-US" sz="1400" b="1" dirty="0">
                <a:latin typeface="Comic Sans MS" pitchFamily="8" charset="0"/>
              </a:rPr>
              <a:t>not </a:t>
            </a:r>
            <a:r>
              <a:rPr lang="en-US" sz="1400" b="1" dirty="0" err="1">
                <a:latin typeface="Comic Sans MS" pitchFamily="8" charset="0"/>
              </a:rPr>
              <a:t>picorna</a:t>
            </a:r>
            <a:r>
              <a:rPr lang="en-US" sz="1400" b="1" dirty="0">
                <a:latin typeface="Comic Sans MS" pitchFamily="8" charset="0"/>
              </a:rPr>
              <a:t>-</a:t>
            </a:r>
          </a:p>
        </p:txBody>
      </p:sp>
      <p:grpSp>
        <p:nvGrpSpPr>
          <p:cNvPr id="3" name="Group 44"/>
          <p:cNvGrpSpPr>
            <a:grpSpLocks/>
          </p:cNvGrpSpPr>
          <p:nvPr/>
        </p:nvGrpSpPr>
        <p:grpSpPr bwMode="auto">
          <a:xfrm>
            <a:off x="560388" y="5326063"/>
            <a:ext cx="285750" cy="336550"/>
            <a:chOff x="592" y="1336"/>
            <a:chExt cx="180" cy="212"/>
          </a:xfrm>
        </p:grpSpPr>
        <p:sp>
          <p:nvSpPr>
            <p:cNvPr id="87085" name="Rectangle 45"/>
            <p:cNvSpPr>
              <a:spLocks noChangeArrowheads="1"/>
            </p:cNvSpPr>
            <p:nvPr/>
          </p:nvSpPr>
          <p:spPr bwMode="auto">
            <a:xfrm>
              <a:off x="640" y="1404"/>
              <a:ext cx="96" cy="96"/>
            </a:xfrm>
            <a:prstGeom prst="rect">
              <a:avLst/>
            </a:prstGeom>
            <a:solidFill>
              <a:schemeClr val="bg1"/>
            </a:solidFill>
            <a:ln w="12700">
              <a:solidFill>
                <a:schemeClr val="tx1"/>
              </a:solidFill>
              <a:miter lim="800000"/>
              <a:headEnd/>
              <a:tailEnd/>
            </a:ln>
            <a:effectLst/>
          </p:spPr>
          <p:txBody>
            <a:bodyPr wrap="none" anchor="ctr"/>
            <a:lstStyle/>
            <a:p>
              <a:endParaRPr lang="en-US"/>
            </a:p>
          </p:txBody>
        </p:sp>
        <p:sp>
          <p:nvSpPr>
            <p:cNvPr id="87086" name="Text Box 46"/>
            <p:cNvSpPr txBox="1">
              <a:spLocks noChangeArrowheads="1"/>
            </p:cNvSpPr>
            <p:nvPr/>
          </p:nvSpPr>
          <p:spPr bwMode="auto">
            <a:xfrm>
              <a:off x="592" y="1336"/>
              <a:ext cx="180" cy="212"/>
            </a:xfrm>
            <a:prstGeom prst="rect">
              <a:avLst/>
            </a:prstGeom>
            <a:noFill/>
            <a:ln w="9525">
              <a:noFill/>
              <a:miter lim="800000"/>
              <a:headEnd/>
              <a:tailEnd/>
            </a:ln>
            <a:effectLst/>
          </p:spPr>
          <p:txBody>
            <a:bodyPr wrap="none">
              <a:spAutoFit/>
            </a:bodyPr>
            <a:lstStyle/>
            <a:p>
              <a:r>
                <a:rPr lang="en-US"/>
                <a:t>c</a:t>
              </a:r>
            </a:p>
          </p:txBody>
        </p:sp>
      </p:grpSp>
      <p:sp>
        <p:nvSpPr>
          <p:cNvPr id="87087" name="Text Box 47"/>
          <p:cNvSpPr txBox="1">
            <a:spLocks noChangeArrowheads="1"/>
          </p:cNvSpPr>
          <p:nvPr/>
        </p:nvSpPr>
        <p:spPr bwMode="auto">
          <a:xfrm>
            <a:off x="746125" y="5370513"/>
            <a:ext cx="1712328" cy="584775"/>
          </a:xfrm>
          <a:prstGeom prst="rect">
            <a:avLst/>
          </a:prstGeom>
          <a:noFill/>
          <a:ln w="9525">
            <a:noFill/>
            <a:miter lim="800000"/>
            <a:headEnd/>
            <a:tailEnd/>
          </a:ln>
          <a:effectLst/>
        </p:spPr>
        <p:txBody>
          <a:bodyPr wrap="none">
            <a:spAutoFit/>
          </a:bodyPr>
          <a:lstStyle/>
          <a:p>
            <a:r>
              <a:rPr lang="en-US" b="1" dirty="0">
                <a:latin typeface="Comic Sans MS" pitchFamily="8" charset="0"/>
              </a:rPr>
              <a:t>for some </a:t>
            </a:r>
            <a:r>
              <a:rPr lang="en-US" b="1" dirty="0" err="1">
                <a:latin typeface="Comic Sans MS" pitchFamily="8" charset="0"/>
              </a:rPr>
              <a:t>flavi</a:t>
            </a:r>
            <a:r>
              <a:rPr lang="en-US" b="1" dirty="0">
                <a:latin typeface="Comic Sans MS" pitchFamily="8" charset="0"/>
              </a:rPr>
              <a:t>-</a:t>
            </a:r>
          </a:p>
          <a:p>
            <a:r>
              <a:rPr lang="en-US" b="1" dirty="0">
                <a:latin typeface="Comic Sans MS" pitchFamily="8" charset="0"/>
              </a:rPr>
              <a:t>not </a:t>
            </a:r>
            <a:r>
              <a:rPr lang="en-US" b="1" dirty="0" err="1">
                <a:latin typeface="Comic Sans MS" pitchFamily="8" charset="0"/>
              </a:rPr>
              <a:t>picorna</a:t>
            </a:r>
            <a:r>
              <a:rPr lang="en-US" b="1" dirty="0">
                <a:latin typeface="Comic Sans MS" pitchFamily="8" charset="0"/>
              </a:rPr>
              <a:t>-</a:t>
            </a:r>
          </a:p>
        </p:txBody>
      </p:sp>
      <p:sp>
        <p:nvSpPr>
          <p:cNvPr id="36" name="TextBox 35"/>
          <p:cNvSpPr txBox="1"/>
          <p:nvPr/>
        </p:nvSpPr>
        <p:spPr>
          <a:xfrm>
            <a:off x="6532563" y="6224588"/>
            <a:ext cx="1568443" cy="338554"/>
          </a:xfrm>
          <a:prstGeom prst="rect">
            <a:avLst/>
          </a:prstGeom>
          <a:noFill/>
        </p:spPr>
        <p:txBody>
          <a:bodyPr wrap="none" rtlCol="0">
            <a:spAutoFit/>
          </a:bodyPr>
          <a:lstStyle/>
          <a:p>
            <a:r>
              <a:rPr lang="en-US" b="1" dirty="0" smtClean="0"/>
              <a:t>Dr. </a:t>
            </a:r>
            <a:r>
              <a:rPr lang="en-US" b="1" dirty="0" err="1" smtClean="0"/>
              <a:t>Muggeridge</a:t>
            </a:r>
            <a:endParaRPr lang="en-US"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File:HCV genome.png">
            <a:hlinkClick r:id="rId3"/>
          </p:cNvPr>
          <p:cNvPicPr>
            <a:picLocks noChangeAspect="1" noChangeArrowheads="1"/>
          </p:cNvPicPr>
          <p:nvPr/>
        </p:nvPicPr>
        <p:blipFill>
          <a:blip r:embed="rId4" cstate="print"/>
          <a:srcRect/>
          <a:stretch>
            <a:fillRect/>
          </a:stretch>
        </p:blipFill>
        <p:spPr bwMode="auto">
          <a:xfrm>
            <a:off x="685800" y="304800"/>
            <a:ext cx="7620000" cy="5534025"/>
          </a:xfrm>
          <a:prstGeom prst="rect">
            <a:avLst/>
          </a:prstGeom>
          <a:noFill/>
          <a:ln w="9525">
            <a:noFill/>
            <a:miter lim="800000"/>
            <a:headEnd/>
            <a:tailEnd/>
          </a:ln>
        </p:spPr>
      </p:pic>
      <p:sp>
        <p:nvSpPr>
          <p:cNvPr id="3" name="Rectangle 2"/>
          <p:cNvSpPr/>
          <p:nvPr/>
        </p:nvSpPr>
        <p:spPr>
          <a:xfrm>
            <a:off x="7162800" y="6019800"/>
            <a:ext cx="1589281" cy="338554"/>
          </a:xfrm>
          <a:prstGeom prst="rect">
            <a:avLst/>
          </a:prstGeom>
        </p:spPr>
        <p:txBody>
          <a:bodyPr wrap="none">
            <a:spAutoFit/>
          </a:bodyPr>
          <a:lstStyle/>
          <a:p>
            <a:r>
              <a:rPr lang="en-US" b="1" dirty="0" smtClean="0"/>
              <a:t>By Dr. </a:t>
            </a:r>
            <a:r>
              <a:rPr lang="en-US" b="1" dirty="0" err="1" smtClean="0"/>
              <a:t>Ru</a:t>
            </a:r>
            <a:r>
              <a:rPr lang="en-US" b="1" dirty="0" smtClean="0"/>
              <a:t> Jiang</a:t>
            </a:r>
            <a:endParaRPr lang="en-US" b="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6" name="Picture 4" descr="HCV-detailed"/>
          <p:cNvPicPr>
            <a:picLocks noChangeAspect="1" noChangeArrowheads="1"/>
          </p:cNvPicPr>
          <p:nvPr/>
        </p:nvPicPr>
        <p:blipFill>
          <a:blip r:embed="rId3" cstate="print"/>
          <a:srcRect l="11667" t="21666" r="11667" b="5000"/>
          <a:stretch>
            <a:fillRect/>
          </a:stretch>
        </p:blipFill>
        <p:spPr bwMode="auto">
          <a:xfrm>
            <a:off x="381000" y="1582738"/>
            <a:ext cx="4876800" cy="4665662"/>
          </a:xfrm>
          <a:prstGeom prst="rect">
            <a:avLst/>
          </a:prstGeom>
          <a:noFill/>
          <a:ln w="9525">
            <a:noFill/>
            <a:miter lim="800000"/>
            <a:headEnd/>
            <a:tailEnd/>
          </a:ln>
        </p:spPr>
      </p:pic>
      <p:sp>
        <p:nvSpPr>
          <p:cNvPr id="108547" name="Text Box 5"/>
          <p:cNvSpPr txBox="1">
            <a:spLocks noChangeArrowheads="1"/>
          </p:cNvSpPr>
          <p:nvPr/>
        </p:nvSpPr>
        <p:spPr bwMode="auto">
          <a:xfrm>
            <a:off x="914400" y="350838"/>
            <a:ext cx="6934200" cy="427037"/>
          </a:xfrm>
          <a:prstGeom prst="rect">
            <a:avLst/>
          </a:prstGeom>
          <a:noFill/>
          <a:ln w="12700">
            <a:noFill/>
            <a:miter lim="800000"/>
            <a:headEnd/>
            <a:tailEnd/>
          </a:ln>
        </p:spPr>
        <p:txBody>
          <a:bodyPr lIns="0" tIns="0" rIns="0" bIns="0">
            <a:spAutoFit/>
          </a:bodyPr>
          <a:lstStyle/>
          <a:p>
            <a:pPr algn="ctr">
              <a:spcBef>
                <a:spcPct val="50000"/>
              </a:spcBef>
            </a:pPr>
            <a:r>
              <a:rPr lang="en-US" sz="2800" b="1" dirty="0">
                <a:latin typeface="Arial" pitchFamily="34" charset="0"/>
                <a:ea typeface="Gulim" pitchFamily="34" charset="-127"/>
                <a:cs typeface="Arial" pitchFamily="34" charset="0"/>
              </a:rPr>
              <a:t>Composition of Hepatitis C Virus</a:t>
            </a:r>
          </a:p>
        </p:txBody>
      </p:sp>
      <p:sp>
        <p:nvSpPr>
          <p:cNvPr id="108548" name="Line 6"/>
          <p:cNvSpPr>
            <a:spLocks noChangeShapeType="1"/>
          </p:cNvSpPr>
          <p:nvPr/>
        </p:nvSpPr>
        <p:spPr bwMode="auto">
          <a:xfrm flipH="1">
            <a:off x="3505200" y="3810000"/>
            <a:ext cx="3048000" cy="0"/>
          </a:xfrm>
          <a:prstGeom prst="line">
            <a:avLst/>
          </a:prstGeom>
          <a:noFill/>
          <a:ln w="28575">
            <a:solidFill>
              <a:schemeClr val="folHlink"/>
            </a:solidFill>
            <a:round/>
            <a:headEnd/>
            <a:tailEnd type="stealth" w="lg" len="lg"/>
          </a:ln>
        </p:spPr>
        <p:txBody>
          <a:bodyPr/>
          <a:lstStyle/>
          <a:p>
            <a:endParaRPr lang="en-US"/>
          </a:p>
        </p:txBody>
      </p:sp>
      <p:sp>
        <p:nvSpPr>
          <p:cNvPr id="108549" name="Line 7"/>
          <p:cNvSpPr>
            <a:spLocks noChangeShapeType="1"/>
          </p:cNvSpPr>
          <p:nvPr/>
        </p:nvSpPr>
        <p:spPr bwMode="auto">
          <a:xfrm flipH="1">
            <a:off x="3810000" y="3140075"/>
            <a:ext cx="2514600" cy="0"/>
          </a:xfrm>
          <a:prstGeom prst="line">
            <a:avLst/>
          </a:prstGeom>
          <a:noFill/>
          <a:ln w="28575">
            <a:solidFill>
              <a:schemeClr val="folHlink"/>
            </a:solidFill>
            <a:round/>
            <a:headEnd/>
            <a:tailEnd type="stealth" w="lg" len="lg"/>
          </a:ln>
        </p:spPr>
        <p:txBody>
          <a:bodyPr/>
          <a:lstStyle/>
          <a:p>
            <a:endParaRPr lang="en-US"/>
          </a:p>
        </p:txBody>
      </p:sp>
      <p:sp>
        <p:nvSpPr>
          <p:cNvPr id="108550" name="Line 8"/>
          <p:cNvSpPr>
            <a:spLocks noChangeShapeType="1"/>
          </p:cNvSpPr>
          <p:nvPr/>
        </p:nvSpPr>
        <p:spPr bwMode="auto">
          <a:xfrm flipH="1">
            <a:off x="3048000" y="2438400"/>
            <a:ext cx="3505200" cy="0"/>
          </a:xfrm>
          <a:prstGeom prst="line">
            <a:avLst/>
          </a:prstGeom>
          <a:noFill/>
          <a:ln w="28575">
            <a:solidFill>
              <a:schemeClr val="folHlink"/>
            </a:solidFill>
            <a:round/>
            <a:headEnd/>
            <a:tailEnd type="stealth" w="lg" len="lg"/>
          </a:ln>
        </p:spPr>
        <p:txBody>
          <a:bodyPr/>
          <a:lstStyle/>
          <a:p>
            <a:endParaRPr lang="en-US"/>
          </a:p>
        </p:txBody>
      </p:sp>
      <p:sp>
        <p:nvSpPr>
          <p:cNvPr id="108551" name="Line 9"/>
          <p:cNvSpPr>
            <a:spLocks noChangeShapeType="1"/>
          </p:cNvSpPr>
          <p:nvPr/>
        </p:nvSpPr>
        <p:spPr bwMode="auto">
          <a:xfrm flipH="1">
            <a:off x="4267200" y="5105400"/>
            <a:ext cx="1143000" cy="0"/>
          </a:xfrm>
          <a:prstGeom prst="line">
            <a:avLst/>
          </a:prstGeom>
          <a:noFill/>
          <a:ln w="28575">
            <a:solidFill>
              <a:schemeClr val="folHlink"/>
            </a:solidFill>
            <a:round/>
            <a:headEnd/>
            <a:tailEnd type="stealth" w="lg" len="lg"/>
          </a:ln>
        </p:spPr>
        <p:txBody>
          <a:bodyPr/>
          <a:lstStyle/>
          <a:p>
            <a:endParaRPr lang="en-US"/>
          </a:p>
        </p:txBody>
      </p:sp>
      <p:sp>
        <p:nvSpPr>
          <p:cNvPr id="108552" name="Line 10"/>
          <p:cNvSpPr>
            <a:spLocks noChangeShapeType="1"/>
          </p:cNvSpPr>
          <p:nvPr/>
        </p:nvSpPr>
        <p:spPr bwMode="auto">
          <a:xfrm flipH="1">
            <a:off x="4419600" y="4419600"/>
            <a:ext cx="990600" cy="0"/>
          </a:xfrm>
          <a:prstGeom prst="line">
            <a:avLst/>
          </a:prstGeom>
          <a:noFill/>
          <a:ln w="28575">
            <a:solidFill>
              <a:schemeClr val="folHlink"/>
            </a:solidFill>
            <a:round/>
            <a:headEnd/>
            <a:tailEnd type="stealth" w="lg" len="lg"/>
          </a:ln>
        </p:spPr>
        <p:txBody>
          <a:bodyPr/>
          <a:lstStyle/>
          <a:p>
            <a:endParaRPr lang="en-US"/>
          </a:p>
        </p:txBody>
      </p:sp>
      <p:sp>
        <p:nvSpPr>
          <p:cNvPr id="108553" name="Text Box 11"/>
          <p:cNvSpPr txBox="1">
            <a:spLocks noChangeArrowheads="1"/>
          </p:cNvSpPr>
          <p:nvPr/>
        </p:nvSpPr>
        <p:spPr bwMode="auto">
          <a:xfrm>
            <a:off x="6629400" y="2193925"/>
            <a:ext cx="2057400" cy="396875"/>
          </a:xfrm>
          <a:prstGeom prst="rect">
            <a:avLst/>
          </a:prstGeom>
          <a:noFill/>
          <a:ln w="9525">
            <a:noFill/>
            <a:miter lim="800000"/>
            <a:headEnd/>
            <a:tailEnd/>
          </a:ln>
        </p:spPr>
        <p:txBody>
          <a:bodyPr>
            <a:spAutoFit/>
          </a:bodyPr>
          <a:lstStyle/>
          <a:p>
            <a:pPr>
              <a:spcBef>
                <a:spcPct val="50000"/>
              </a:spcBef>
            </a:pPr>
            <a:r>
              <a:rPr lang="en-US" sz="2000" b="1">
                <a:ea typeface="ＭＳ Ｐゴシック" pitchFamily="34" charset="-128"/>
              </a:rPr>
              <a:t>Lipid Envelope</a:t>
            </a:r>
          </a:p>
        </p:txBody>
      </p:sp>
      <p:sp>
        <p:nvSpPr>
          <p:cNvPr id="108554" name="Text Box 12"/>
          <p:cNvSpPr txBox="1">
            <a:spLocks noChangeArrowheads="1"/>
          </p:cNvSpPr>
          <p:nvPr/>
        </p:nvSpPr>
        <p:spPr bwMode="auto">
          <a:xfrm>
            <a:off x="6400800" y="2895600"/>
            <a:ext cx="2057400" cy="396875"/>
          </a:xfrm>
          <a:prstGeom prst="rect">
            <a:avLst/>
          </a:prstGeom>
          <a:noFill/>
          <a:ln w="9525">
            <a:noFill/>
            <a:miter lim="800000"/>
            <a:headEnd/>
            <a:tailEnd/>
          </a:ln>
        </p:spPr>
        <p:txBody>
          <a:bodyPr>
            <a:spAutoFit/>
          </a:bodyPr>
          <a:lstStyle/>
          <a:p>
            <a:pPr>
              <a:spcBef>
                <a:spcPct val="50000"/>
              </a:spcBef>
            </a:pPr>
            <a:r>
              <a:rPr lang="en-US" sz="2000" b="1">
                <a:ea typeface="ＭＳ Ｐゴシック" pitchFamily="34" charset="-128"/>
              </a:rPr>
              <a:t>Capsid Protein</a:t>
            </a:r>
          </a:p>
        </p:txBody>
      </p:sp>
      <p:sp>
        <p:nvSpPr>
          <p:cNvPr id="108555" name="Text Box 13"/>
          <p:cNvSpPr txBox="1">
            <a:spLocks noChangeArrowheads="1"/>
          </p:cNvSpPr>
          <p:nvPr/>
        </p:nvSpPr>
        <p:spPr bwMode="auto">
          <a:xfrm>
            <a:off x="6629400" y="3565525"/>
            <a:ext cx="2057400" cy="396875"/>
          </a:xfrm>
          <a:prstGeom prst="rect">
            <a:avLst/>
          </a:prstGeom>
          <a:noFill/>
          <a:ln w="9525">
            <a:noFill/>
            <a:miter lim="800000"/>
            <a:headEnd/>
            <a:tailEnd/>
          </a:ln>
        </p:spPr>
        <p:txBody>
          <a:bodyPr>
            <a:spAutoFit/>
          </a:bodyPr>
          <a:lstStyle/>
          <a:p>
            <a:pPr>
              <a:spcBef>
                <a:spcPct val="50000"/>
              </a:spcBef>
            </a:pPr>
            <a:r>
              <a:rPr lang="en-US" sz="2000" b="1">
                <a:ea typeface="ＭＳ Ｐゴシック" pitchFamily="34" charset="-128"/>
              </a:rPr>
              <a:t>Nucleic Acid</a:t>
            </a:r>
          </a:p>
        </p:txBody>
      </p:sp>
      <p:sp>
        <p:nvSpPr>
          <p:cNvPr id="108556" name="Text Box 14"/>
          <p:cNvSpPr txBox="1">
            <a:spLocks noChangeArrowheads="1"/>
          </p:cNvSpPr>
          <p:nvPr/>
        </p:nvSpPr>
        <p:spPr bwMode="auto">
          <a:xfrm>
            <a:off x="5486400" y="4191000"/>
            <a:ext cx="3505200" cy="396875"/>
          </a:xfrm>
          <a:prstGeom prst="rect">
            <a:avLst/>
          </a:prstGeom>
          <a:noFill/>
          <a:ln w="9525">
            <a:noFill/>
            <a:miter lim="800000"/>
            <a:headEnd/>
            <a:tailEnd/>
          </a:ln>
        </p:spPr>
        <p:txBody>
          <a:bodyPr>
            <a:spAutoFit/>
          </a:bodyPr>
          <a:lstStyle/>
          <a:p>
            <a:pPr>
              <a:spcBef>
                <a:spcPct val="50000"/>
              </a:spcBef>
            </a:pPr>
            <a:r>
              <a:rPr lang="en-US" sz="2000" b="1">
                <a:ea typeface="ＭＳ Ｐゴシック" pitchFamily="34" charset="-128"/>
              </a:rPr>
              <a:t>Envelope Glycoprotein E2</a:t>
            </a:r>
          </a:p>
        </p:txBody>
      </p:sp>
      <p:sp>
        <p:nvSpPr>
          <p:cNvPr id="108557" name="Text Box 15"/>
          <p:cNvSpPr txBox="1">
            <a:spLocks noChangeArrowheads="1"/>
          </p:cNvSpPr>
          <p:nvPr/>
        </p:nvSpPr>
        <p:spPr bwMode="auto">
          <a:xfrm>
            <a:off x="5486400" y="4860925"/>
            <a:ext cx="3505200" cy="396875"/>
          </a:xfrm>
          <a:prstGeom prst="rect">
            <a:avLst/>
          </a:prstGeom>
          <a:noFill/>
          <a:ln w="9525">
            <a:noFill/>
            <a:miter lim="800000"/>
            <a:headEnd/>
            <a:tailEnd/>
          </a:ln>
        </p:spPr>
        <p:txBody>
          <a:bodyPr>
            <a:spAutoFit/>
          </a:bodyPr>
          <a:lstStyle/>
          <a:p>
            <a:pPr>
              <a:spcBef>
                <a:spcPct val="50000"/>
              </a:spcBef>
            </a:pPr>
            <a:r>
              <a:rPr lang="en-US" sz="2000" b="1">
                <a:ea typeface="ＭＳ Ｐゴシック" pitchFamily="34" charset="-128"/>
              </a:rPr>
              <a:t>Envelope Glycoprotein E1</a:t>
            </a:r>
          </a:p>
        </p:txBody>
      </p:sp>
      <p:sp>
        <p:nvSpPr>
          <p:cNvPr id="108558" name="Text Box 16"/>
          <p:cNvSpPr txBox="1">
            <a:spLocks noChangeArrowheads="1"/>
          </p:cNvSpPr>
          <p:nvPr/>
        </p:nvSpPr>
        <p:spPr bwMode="auto">
          <a:xfrm>
            <a:off x="7010400" y="5943600"/>
            <a:ext cx="2133600" cy="457200"/>
          </a:xfrm>
          <a:prstGeom prst="rect">
            <a:avLst/>
          </a:prstGeom>
          <a:noFill/>
          <a:ln w="9525">
            <a:noFill/>
            <a:miter lim="800000"/>
            <a:headEnd/>
            <a:tailEnd/>
          </a:ln>
        </p:spPr>
        <p:txBody>
          <a:bodyPr>
            <a:spAutoFit/>
          </a:bodyPr>
          <a:lstStyle/>
          <a:p>
            <a:pPr algn="ctr">
              <a:spcBef>
                <a:spcPct val="50000"/>
              </a:spcBef>
            </a:pPr>
            <a:r>
              <a:rPr lang="en-US" sz="1200" dirty="0">
                <a:ea typeface="ＭＳ Ｐゴシック" pitchFamily="34" charset="-128"/>
              </a:rPr>
              <a:t>Courtesy Michael Gale via </a:t>
            </a:r>
            <a:r>
              <a:rPr lang="en-US" sz="1200" dirty="0" err="1">
                <a:ea typeface="ＭＳ Ｐゴシック" pitchFamily="34" charset="-128"/>
              </a:rPr>
              <a:t>Tenille</a:t>
            </a:r>
            <a:r>
              <a:rPr lang="en-US" sz="1200" dirty="0">
                <a:ea typeface="ＭＳ Ｐゴシック" pitchFamily="34" charset="-128"/>
              </a:rPr>
              <a:t> Gale</a:t>
            </a:r>
          </a:p>
        </p:txBody>
      </p:sp>
      <p:sp>
        <p:nvSpPr>
          <p:cNvPr id="108559" name="Rectangle 15"/>
          <p:cNvSpPr>
            <a:spLocks noChangeArrowheads="1"/>
          </p:cNvSpPr>
          <p:nvPr/>
        </p:nvSpPr>
        <p:spPr bwMode="auto">
          <a:xfrm>
            <a:off x="228600" y="1066800"/>
            <a:ext cx="8610600" cy="76200"/>
          </a:xfrm>
          <a:prstGeom prst="rect">
            <a:avLst/>
          </a:prstGeom>
          <a:gradFill rotWithShape="1">
            <a:gsLst>
              <a:gs pos="0">
                <a:schemeClr val="bg1">
                  <a:alpha val="0"/>
                </a:schemeClr>
              </a:gs>
              <a:gs pos="50000">
                <a:srgbClr val="990033"/>
              </a:gs>
              <a:gs pos="100000">
                <a:schemeClr val="bg1">
                  <a:alpha val="0"/>
                </a:schemeClr>
              </a:gs>
            </a:gsLst>
            <a:lin ang="0" scaled="1"/>
          </a:gradFill>
          <a:ln w="9525">
            <a:noFill/>
            <a:miter lim="800000"/>
            <a:headEnd/>
            <a:tailEnd/>
          </a:ln>
          <a:effectLst/>
        </p:spPr>
        <p:txBody>
          <a:bodyPr wrap="none" anchor="ctr"/>
          <a:lstStyle/>
          <a:p>
            <a:endParaRPr lang="en-US"/>
          </a:p>
        </p:txBody>
      </p:sp>
      <p:sp>
        <p:nvSpPr>
          <p:cNvPr id="16" name="Rectangle 15"/>
          <p:cNvSpPr/>
          <p:nvPr/>
        </p:nvSpPr>
        <p:spPr>
          <a:xfrm>
            <a:off x="6858000" y="0"/>
            <a:ext cx="2026517" cy="338554"/>
          </a:xfrm>
          <a:prstGeom prst="rect">
            <a:avLst/>
          </a:prstGeom>
        </p:spPr>
        <p:txBody>
          <a:bodyPr wrap="none">
            <a:spAutoFit/>
          </a:bodyPr>
          <a:lstStyle/>
          <a:p>
            <a:r>
              <a:rPr lang="en-US" dirty="0" smtClean="0"/>
              <a:t>By Dr </a:t>
            </a:r>
            <a:r>
              <a:rPr lang="en-US" dirty="0" err="1" smtClean="0"/>
              <a:t>Seongman</a:t>
            </a:r>
            <a:r>
              <a:rPr lang="en-US" dirty="0" smtClean="0"/>
              <a:t> Kim</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6" name="Rectangle 5"/>
          <p:cNvSpPr>
            <a:spLocks noChangeArrowheads="1"/>
          </p:cNvSpPr>
          <p:nvPr/>
        </p:nvSpPr>
        <p:spPr bwMode="auto">
          <a:xfrm>
            <a:off x="2844800" y="1676400"/>
            <a:ext cx="271463" cy="152400"/>
          </a:xfrm>
          <a:prstGeom prst="rect">
            <a:avLst/>
          </a:prstGeom>
          <a:solidFill>
            <a:schemeClr val="bg1"/>
          </a:solidFill>
          <a:ln w="12700">
            <a:noFill/>
            <a:miter lim="800000"/>
            <a:headEnd type="none" w="sm" len="sm"/>
            <a:tailEnd type="none" w="sm" len="sm"/>
          </a:ln>
        </p:spPr>
        <p:txBody>
          <a:bodyPr wrap="none" anchor="ctr"/>
          <a:lstStyle/>
          <a:p>
            <a:pPr eaLnBrk="0" hangingPunct="0"/>
            <a:endParaRPr lang="en-US" sz="2400">
              <a:ea typeface="ＭＳ Ｐゴシック" pitchFamily="34" charset="-128"/>
            </a:endParaRPr>
          </a:p>
        </p:txBody>
      </p:sp>
      <p:sp>
        <p:nvSpPr>
          <p:cNvPr id="110597" name="Rectangle 6"/>
          <p:cNvSpPr>
            <a:spLocks noChangeArrowheads="1"/>
          </p:cNvSpPr>
          <p:nvPr/>
        </p:nvSpPr>
        <p:spPr bwMode="auto">
          <a:xfrm>
            <a:off x="2979738" y="1219200"/>
            <a:ext cx="271462" cy="152400"/>
          </a:xfrm>
          <a:prstGeom prst="rect">
            <a:avLst/>
          </a:prstGeom>
          <a:solidFill>
            <a:schemeClr val="bg1"/>
          </a:solidFill>
          <a:ln w="38100">
            <a:solidFill>
              <a:schemeClr val="bg1"/>
            </a:solidFill>
            <a:miter lim="800000"/>
            <a:headEnd type="none" w="sm" len="sm"/>
            <a:tailEnd type="none" w="sm" len="sm"/>
          </a:ln>
        </p:spPr>
        <p:txBody>
          <a:bodyPr wrap="none" anchor="ctr"/>
          <a:lstStyle/>
          <a:p>
            <a:pPr eaLnBrk="0" hangingPunct="0"/>
            <a:endParaRPr lang="en-US" sz="2400">
              <a:ea typeface="ＭＳ Ｐゴシック" pitchFamily="34" charset="-128"/>
            </a:endParaRPr>
          </a:p>
        </p:txBody>
      </p:sp>
      <p:pic>
        <p:nvPicPr>
          <p:cNvPr id="1026" name="Picture 2"/>
          <p:cNvPicPr>
            <a:picLocks noChangeAspect="1" noChangeArrowheads="1"/>
          </p:cNvPicPr>
          <p:nvPr/>
        </p:nvPicPr>
        <p:blipFill>
          <a:blip r:embed="rId3" cstate="print"/>
          <a:srcRect/>
          <a:stretch>
            <a:fillRect/>
          </a:stretch>
        </p:blipFill>
        <p:spPr bwMode="auto">
          <a:xfrm>
            <a:off x="0" y="32383"/>
            <a:ext cx="9226596" cy="6597017"/>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647765" y="0"/>
            <a:ext cx="3496236" cy="53340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6934200" y="533400"/>
            <a:ext cx="2047875" cy="342900"/>
          </a:xfrm>
          <a:prstGeom prst="rect">
            <a:avLst/>
          </a:prstGeom>
          <a:noFill/>
          <a:ln w="9525">
            <a:noFill/>
            <a:miter lim="800000"/>
            <a:headEnd/>
            <a:tailEnd/>
          </a:ln>
        </p:spPr>
      </p:pic>
      <p:sp>
        <p:nvSpPr>
          <p:cNvPr id="11" name="TextBox 10"/>
          <p:cNvSpPr txBox="1"/>
          <p:nvPr/>
        </p:nvSpPr>
        <p:spPr>
          <a:xfrm>
            <a:off x="4541202" y="6324600"/>
            <a:ext cx="4727833" cy="338554"/>
          </a:xfrm>
          <a:prstGeom prst="rect">
            <a:avLst/>
          </a:prstGeom>
          <a:noFill/>
        </p:spPr>
        <p:txBody>
          <a:bodyPr wrap="none" rtlCol="0">
            <a:spAutoFit/>
          </a:bodyPr>
          <a:lstStyle/>
          <a:p>
            <a:r>
              <a:rPr lang="en-US" b="1" dirty="0" smtClean="0">
                <a:solidFill>
                  <a:schemeClr val="bg1"/>
                </a:solidFill>
                <a:latin typeface="Arial" pitchFamily="34" charset="0"/>
                <a:cs typeface="Arial" pitchFamily="34" charset="0"/>
              </a:rPr>
              <a:t>From Emily V. Stevenson, Journal Club 011813</a:t>
            </a:r>
            <a:endParaRPr lang="en-US"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304800" y="838200"/>
            <a:ext cx="8382000" cy="1314450"/>
          </a:xfrm>
          <a:prstGeom prst="rect">
            <a:avLst/>
          </a:prstGeom>
          <a:noFill/>
          <a:ln w="9525">
            <a:noFill/>
            <a:miter lim="800000"/>
            <a:headEnd/>
            <a:tailEnd/>
          </a:ln>
        </p:spPr>
        <p:txBody>
          <a:bodyPr>
            <a:spAutoFit/>
          </a:bodyPr>
          <a:lstStyle/>
          <a:p>
            <a:r>
              <a:rPr lang="en-US" sz="1600" b="1" dirty="0">
                <a:latin typeface="Arial" pitchFamily="34" charset="0"/>
                <a:cs typeface="Arial" pitchFamily="34" charset="0"/>
              </a:rPr>
              <a:t>Diagnostic tests for HCV are divided into two broad categories: </a:t>
            </a:r>
          </a:p>
          <a:p>
            <a:r>
              <a:rPr lang="en-US" sz="1600" b="1" dirty="0">
                <a:latin typeface="Arial" pitchFamily="34" charset="0"/>
                <a:cs typeface="Arial" pitchFamily="34" charset="0"/>
              </a:rPr>
              <a:t>Tests to assess damage to the liver: serum </a:t>
            </a:r>
            <a:r>
              <a:rPr lang="en-US" sz="1600" b="1" dirty="0" err="1">
                <a:latin typeface="Arial" pitchFamily="34" charset="0"/>
                <a:cs typeface="Arial" pitchFamily="34" charset="0"/>
              </a:rPr>
              <a:t>alanine</a:t>
            </a:r>
            <a:r>
              <a:rPr lang="en-US" sz="1600" b="1" dirty="0">
                <a:latin typeface="Arial" pitchFamily="34" charset="0"/>
                <a:cs typeface="Arial" pitchFamily="34" charset="0"/>
              </a:rPr>
              <a:t> </a:t>
            </a:r>
            <a:r>
              <a:rPr lang="en-US" sz="1600" b="1" dirty="0" err="1">
                <a:latin typeface="Arial" pitchFamily="34" charset="0"/>
                <a:cs typeface="Arial" pitchFamily="34" charset="0"/>
              </a:rPr>
              <a:t>aminotransferase</a:t>
            </a:r>
            <a:r>
              <a:rPr lang="en-US" sz="1600" b="1" dirty="0">
                <a:latin typeface="Arial" pitchFamily="34" charset="0"/>
                <a:cs typeface="Arial" pitchFamily="34" charset="0"/>
              </a:rPr>
              <a:t> (ALT);</a:t>
            </a:r>
          </a:p>
          <a:p>
            <a:r>
              <a:rPr lang="en-US" sz="1600" b="1" dirty="0">
                <a:latin typeface="Arial" pitchFamily="34" charset="0"/>
                <a:cs typeface="Arial" pitchFamily="34" charset="0"/>
              </a:rPr>
              <a:t>Tests to identify the type and amount of the hepatitis virus</a:t>
            </a:r>
          </a:p>
          <a:p>
            <a:r>
              <a:rPr lang="en-US" sz="1600" b="1" dirty="0">
                <a:latin typeface="Arial" pitchFamily="34" charset="0"/>
                <a:cs typeface="Arial" pitchFamily="34" charset="0"/>
              </a:rPr>
              <a:t>Antibody to HCV tends to arise late</a:t>
            </a:r>
          </a:p>
          <a:p>
            <a:endParaRPr lang="en-US" sz="1600" b="1" dirty="0">
              <a:latin typeface="Arial" pitchFamily="34" charset="0"/>
              <a:cs typeface="Arial" pitchFamily="34" charset="0"/>
            </a:endParaRPr>
          </a:p>
        </p:txBody>
      </p:sp>
      <p:sp>
        <p:nvSpPr>
          <p:cNvPr id="5130" name="Rectangle 10"/>
          <p:cNvSpPr>
            <a:spLocks noChangeArrowheads="1"/>
          </p:cNvSpPr>
          <p:nvPr/>
        </p:nvSpPr>
        <p:spPr bwMode="auto">
          <a:xfrm>
            <a:off x="609600" y="352425"/>
            <a:ext cx="2216150" cy="396875"/>
          </a:xfrm>
          <a:prstGeom prst="rect">
            <a:avLst/>
          </a:prstGeom>
          <a:noFill/>
          <a:ln w="9525">
            <a:noFill/>
            <a:miter lim="800000"/>
            <a:headEnd/>
            <a:tailEnd/>
          </a:ln>
          <a:effectLst/>
        </p:spPr>
        <p:txBody>
          <a:bodyPr wrap="none">
            <a:spAutoFit/>
          </a:bodyPr>
          <a:lstStyle/>
          <a:p>
            <a:r>
              <a:rPr lang="en-US" sz="2000" b="1" dirty="0">
                <a:latin typeface="Arial" pitchFamily="34" charset="0"/>
                <a:cs typeface="Arial" pitchFamily="34" charset="0"/>
              </a:rPr>
              <a:t>Diagnostic Tests</a:t>
            </a:r>
          </a:p>
        </p:txBody>
      </p:sp>
      <p:grpSp>
        <p:nvGrpSpPr>
          <p:cNvPr id="2" name="Group 15"/>
          <p:cNvGrpSpPr>
            <a:grpSpLocks/>
          </p:cNvGrpSpPr>
          <p:nvPr/>
        </p:nvGrpSpPr>
        <p:grpSpPr bwMode="auto">
          <a:xfrm>
            <a:off x="817563" y="2133603"/>
            <a:ext cx="7127875" cy="2824164"/>
            <a:chOff x="515" y="2256"/>
            <a:chExt cx="4490" cy="1779"/>
          </a:xfrm>
        </p:grpSpPr>
        <p:grpSp>
          <p:nvGrpSpPr>
            <p:cNvPr id="3" name="Group 13"/>
            <p:cNvGrpSpPr>
              <a:grpSpLocks/>
            </p:cNvGrpSpPr>
            <p:nvPr/>
          </p:nvGrpSpPr>
          <p:grpSpPr bwMode="auto">
            <a:xfrm>
              <a:off x="515" y="2256"/>
              <a:ext cx="2077" cy="1662"/>
              <a:chOff x="384" y="2160"/>
              <a:chExt cx="2077" cy="1662"/>
            </a:xfrm>
          </p:grpSpPr>
          <p:pic>
            <p:nvPicPr>
              <p:cNvPr id="5128" name="Picture 8"/>
              <p:cNvPicPr>
                <a:picLocks noChangeAspect="1" noChangeArrowheads="1"/>
              </p:cNvPicPr>
              <p:nvPr/>
            </p:nvPicPr>
            <p:blipFill>
              <a:blip r:embed="rId3" cstate="print"/>
              <a:srcRect/>
              <a:stretch>
                <a:fillRect/>
              </a:stretch>
            </p:blipFill>
            <p:spPr bwMode="auto">
              <a:xfrm>
                <a:off x="384" y="2160"/>
                <a:ext cx="2077" cy="1463"/>
              </a:xfrm>
              <a:prstGeom prst="rect">
                <a:avLst/>
              </a:prstGeom>
              <a:noFill/>
              <a:ln w="9525">
                <a:noFill/>
                <a:miter lim="800000"/>
                <a:headEnd/>
                <a:tailEnd/>
              </a:ln>
              <a:effectLst/>
            </p:spPr>
          </p:pic>
          <p:sp>
            <p:nvSpPr>
              <p:cNvPr id="5131" name="Text Box 11"/>
              <p:cNvSpPr txBox="1">
                <a:spLocks noChangeArrowheads="1"/>
              </p:cNvSpPr>
              <p:nvPr/>
            </p:nvSpPr>
            <p:spPr bwMode="auto">
              <a:xfrm>
                <a:off x="829" y="3648"/>
                <a:ext cx="1080" cy="174"/>
              </a:xfrm>
              <a:prstGeom prst="rect">
                <a:avLst/>
              </a:prstGeom>
              <a:noFill/>
              <a:ln w="9525">
                <a:noFill/>
                <a:miter lim="800000"/>
                <a:headEnd/>
                <a:tailEnd/>
              </a:ln>
              <a:effectLst/>
            </p:spPr>
            <p:txBody>
              <a:bodyPr wrap="none">
                <a:spAutoFit/>
              </a:bodyPr>
              <a:lstStyle/>
              <a:p>
                <a:r>
                  <a:rPr lang="en-US" sz="1200" b="1" dirty="0">
                    <a:latin typeface="Arial" pitchFamily="34" charset="0"/>
                    <a:cs typeface="Arial" pitchFamily="34" charset="0"/>
                  </a:rPr>
                  <a:t>Course of acute HCV</a:t>
                </a:r>
              </a:p>
            </p:txBody>
          </p:sp>
        </p:grpSp>
        <p:grpSp>
          <p:nvGrpSpPr>
            <p:cNvPr id="4" name="Group 14"/>
            <p:cNvGrpSpPr>
              <a:grpSpLocks/>
            </p:cNvGrpSpPr>
            <p:nvPr/>
          </p:nvGrpSpPr>
          <p:grpSpPr bwMode="auto">
            <a:xfrm>
              <a:off x="2928" y="2256"/>
              <a:ext cx="2077" cy="1779"/>
              <a:chOff x="3024" y="2208"/>
              <a:chExt cx="2077" cy="1779"/>
            </a:xfrm>
          </p:grpSpPr>
          <p:pic>
            <p:nvPicPr>
              <p:cNvPr id="5129" name="Picture 9"/>
              <p:cNvPicPr>
                <a:picLocks noChangeAspect="1" noChangeArrowheads="1"/>
              </p:cNvPicPr>
              <p:nvPr/>
            </p:nvPicPr>
            <p:blipFill>
              <a:blip r:embed="rId4" cstate="print"/>
              <a:srcRect/>
              <a:stretch>
                <a:fillRect/>
              </a:stretch>
            </p:blipFill>
            <p:spPr bwMode="auto">
              <a:xfrm>
                <a:off x="3024" y="2208"/>
                <a:ext cx="2077" cy="1458"/>
              </a:xfrm>
              <a:prstGeom prst="rect">
                <a:avLst/>
              </a:prstGeom>
              <a:noFill/>
              <a:ln w="9525">
                <a:noFill/>
                <a:miter lim="800000"/>
                <a:headEnd/>
                <a:tailEnd/>
              </a:ln>
              <a:effectLst/>
            </p:spPr>
          </p:pic>
          <p:sp>
            <p:nvSpPr>
              <p:cNvPr id="5132" name="Text Box 12"/>
              <p:cNvSpPr txBox="1">
                <a:spLocks noChangeArrowheads="1"/>
              </p:cNvSpPr>
              <p:nvPr/>
            </p:nvSpPr>
            <p:spPr bwMode="auto">
              <a:xfrm>
                <a:off x="3456" y="3696"/>
                <a:ext cx="1501" cy="291"/>
              </a:xfrm>
              <a:prstGeom prst="rect">
                <a:avLst/>
              </a:prstGeom>
              <a:noFill/>
              <a:ln w="9525">
                <a:noFill/>
                <a:miter lim="800000"/>
                <a:headEnd/>
                <a:tailEnd/>
              </a:ln>
              <a:effectLst/>
            </p:spPr>
            <p:txBody>
              <a:bodyPr wrap="none">
                <a:spAutoFit/>
              </a:bodyPr>
              <a:lstStyle/>
              <a:p>
                <a:r>
                  <a:rPr lang="en-US" sz="1200" b="1" dirty="0">
                    <a:latin typeface="Arial" pitchFamily="34" charset="0"/>
                    <a:cs typeface="Arial" pitchFamily="34" charset="0"/>
                  </a:rPr>
                  <a:t>Course of acute HCV evolving</a:t>
                </a:r>
              </a:p>
              <a:p>
                <a:r>
                  <a:rPr lang="en-US" sz="1200" b="1" dirty="0">
                    <a:latin typeface="Arial" pitchFamily="34" charset="0"/>
                    <a:cs typeface="Arial" pitchFamily="34" charset="0"/>
                  </a:rPr>
                  <a:t>into chronic infection </a:t>
                </a:r>
              </a:p>
            </p:txBody>
          </p:sp>
        </p:grpSp>
      </p:grpSp>
      <p:sp>
        <p:nvSpPr>
          <p:cNvPr id="5136" name="Text Box 16"/>
          <p:cNvSpPr txBox="1">
            <a:spLocks noChangeArrowheads="1"/>
          </p:cNvSpPr>
          <p:nvPr/>
        </p:nvSpPr>
        <p:spPr bwMode="auto">
          <a:xfrm>
            <a:off x="685800" y="4800600"/>
            <a:ext cx="1481138" cy="396875"/>
          </a:xfrm>
          <a:prstGeom prst="rect">
            <a:avLst/>
          </a:prstGeom>
          <a:noFill/>
          <a:ln w="9525">
            <a:noFill/>
            <a:miter lim="800000"/>
            <a:headEnd/>
            <a:tailEnd/>
          </a:ln>
          <a:effectLst/>
        </p:spPr>
        <p:txBody>
          <a:bodyPr wrap="none">
            <a:spAutoFit/>
          </a:bodyPr>
          <a:lstStyle/>
          <a:p>
            <a:r>
              <a:rPr lang="en-US" sz="2000" b="1" dirty="0">
                <a:latin typeface="Arial" pitchFamily="34" charset="0"/>
                <a:cs typeface="Arial" pitchFamily="34" charset="0"/>
              </a:rPr>
              <a:t>Treatment </a:t>
            </a:r>
          </a:p>
        </p:txBody>
      </p:sp>
      <p:sp>
        <p:nvSpPr>
          <p:cNvPr id="5137" name="Rectangle 17"/>
          <p:cNvSpPr>
            <a:spLocks noChangeArrowheads="1"/>
          </p:cNvSpPr>
          <p:nvPr/>
        </p:nvSpPr>
        <p:spPr bwMode="auto">
          <a:xfrm>
            <a:off x="381000" y="5181600"/>
            <a:ext cx="8382000" cy="1323439"/>
          </a:xfrm>
          <a:prstGeom prst="rect">
            <a:avLst/>
          </a:prstGeom>
          <a:noFill/>
          <a:ln w="9525">
            <a:noFill/>
            <a:miter lim="800000"/>
            <a:headEnd/>
            <a:tailEnd/>
          </a:ln>
          <a:effectLst/>
        </p:spPr>
        <p:txBody>
          <a:bodyPr>
            <a:spAutoFit/>
          </a:bodyPr>
          <a:lstStyle/>
          <a:p>
            <a:pPr>
              <a:buFont typeface="Arial" pitchFamily="34" charset="0"/>
              <a:buChar char="•"/>
            </a:pPr>
            <a:r>
              <a:rPr lang="en-US" sz="1600" b="1" dirty="0">
                <a:latin typeface="Arial" pitchFamily="34" charset="0"/>
                <a:cs typeface="Arial" pitchFamily="34" charset="0"/>
              </a:rPr>
              <a:t>Combination therapy with </a:t>
            </a:r>
            <a:r>
              <a:rPr lang="en-US" sz="1600" b="1" dirty="0" err="1">
                <a:latin typeface="Arial" pitchFamily="34" charset="0"/>
                <a:cs typeface="Arial" pitchFamily="34" charset="0"/>
              </a:rPr>
              <a:t>pegylated</a:t>
            </a:r>
            <a:r>
              <a:rPr lang="en-US" sz="1600" b="1" dirty="0">
                <a:latin typeface="Arial" pitchFamily="34" charset="0"/>
                <a:cs typeface="Arial" pitchFamily="34" charset="0"/>
              </a:rPr>
              <a:t> (time-release) </a:t>
            </a:r>
            <a:r>
              <a:rPr lang="en-US" sz="1600" b="1" dirty="0" smtClean="0">
                <a:latin typeface="Arial" pitchFamily="34" charset="0"/>
                <a:cs typeface="Arial" pitchFamily="34" charset="0"/>
              </a:rPr>
              <a:t>interferon-α </a:t>
            </a:r>
            <a:r>
              <a:rPr lang="en-US" sz="1600" b="1" dirty="0">
                <a:latin typeface="Arial" pitchFamily="34" charset="0"/>
                <a:cs typeface="Arial" pitchFamily="34" charset="0"/>
              </a:rPr>
              <a:t>and </a:t>
            </a:r>
            <a:r>
              <a:rPr lang="en-US" sz="1600" b="1" dirty="0" err="1">
                <a:latin typeface="Arial" pitchFamily="34" charset="0"/>
                <a:cs typeface="Arial" pitchFamily="34" charset="0"/>
              </a:rPr>
              <a:t>ribavirin</a:t>
            </a:r>
            <a:r>
              <a:rPr lang="en-US" sz="1600" b="1" dirty="0">
                <a:latin typeface="Arial" pitchFamily="34" charset="0"/>
                <a:cs typeface="Arial" pitchFamily="34" charset="0"/>
              </a:rPr>
              <a:t> is the most effective treatment for people with HCV. </a:t>
            </a:r>
            <a:r>
              <a:rPr lang="en-US" sz="1600" b="1" dirty="0" smtClean="0">
                <a:latin typeface="Arial" pitchFamily="34" charset="0"/>
                <a:cs typeface="Arial" pitchFamily="34" charset="0"/>
              </a:rPr>
              <a:t> Duration </a:t>
            </a:r>
            <a:r>
              <a:rPr lang="en-US" sz="1600" b="1" dirty="0">
                <a:latin typeface="Arial" pitchFamily="34" charset="0"/>
                <a:cs typeface="Arial" pitchFamily="34" charset="0"/>
              </a:rPr>
              <a:t>and sensitivity of treatment depends on the HCV genotype, viral load, and patients </a:t>
            </a:r>
            <a:r>
              <a:rPr lang="en-US" sz="1600" b="1" dirty="0" smtClean="0">
                <a:latin typeface="Arial" pitchFamily="34" charset="0"/>
                <a:cs typeface="Arial" pitchFamily="34" charset="0"/>
              </a:rPr>
              <a:t>conditions</a:t>
            </a:r>
          </a:p>
          <a:p>
            <a:pPr>
              <a:buFont typeface="Arial" pitchFamily="34" charset="0"/>
              <a:buChar char="•"/>
            </a:pPr>
            <a:r>
              <a:rPr lang="en-US" b="1" dirty="0" smtClean="0">
                <a:latin typeface="Arial" pitchFamily="34" charset="0"/>
                <a:cs typeface="Arial" pitchFamily="34" charset="0"/>
              </a:rPr>
              <a:t>New clinical trial: NS5A replication complex inhibitor </a:t>
            </a:r>
            <a:r>
              <a:rPr lang="en-US" b="1" dirty="0" err="1" smtClean="0">
                <a:latin typeface="Arial" pitchFamily="34" charset="0"/>
                <a:cs typeface="Arial" pitchFamily="34" charset="0"/>
              </a:rPr>
              <a:t>daclatasvir</a:t>
            </a:r>
            <a:r>
              <a:rPr lang="en-US" b="1" dirty="0" smtClean="0">
                <a:latin typeface="Arial" pitchFamily="34" charset="0"/>
                <a:cs typeface="Arial" pitchFamily="34" charset="0"/>
              </a:rPr>
              <a:t> and NS3 protease inhibitor </a:t>
            </a:r>
            <a:r>
              <a:rPr lang="en-US" b="1" dirty="0" err="1" smtClean="0">
                <a:latin typeface="Arial" pitchFamily="34" charset="0"/>
                <a:cs typeface="Arial" pitchFamily="34" charset="0"/>
              </a:rPr>
              <a:t>asunaprevir</a:t>
            </a:r>
            <a:endParaRPr lang="en-US" sz="1600" b="1" dirty="0">
              <a:latin typeface="Arial" pitchFamily="34" charset="0"/>
              <a:cs typeface="Arial" pitchFamily="34" charset="0"/>
            </a:endParaRPr>
          </a:p>
        </p:txBody>
      </p:sp>
      <p:sp>
        <p:nvSpPr>
          <p:cNvPr id="13" name="Rectangle 12"/>
          <p:cNvSpPr/>
          <p:nvPr/>
        </p:nvSpPr>
        <p:spPr>
          <a:xfrm>
            <a:off x="7162800" y="381000"/>
            <a:ext cx="1589281" cy="338554"/>
          </a:xfrm>
          <a:prstGeom prst="rect">
            <a:avLst/>
          </a:prstGeom>
        </p:spPr>
        <p:txBody>
          <a:bodyPr wrap="none">
            <a:spAutoFit/>
          </a:bodyPr>
          <a:lstStyle/>
          <a:p>
            <a:r>
              <a:rPr lang="en-US" b="1" dirty="0" smtClean="0"/>
              <a:t>By Dr. </a:t>
            </a:r>
            <a:r>
              <a:rPr lang="en-US" b="1" dirty="0" err="1" smtClean="0"/>
              <a:t>Ru</a:t>
            </a:r>
            <a:r>
              <a:rPr lang="en-US" b="1" dirty="0" smtClean="0"/>
              <a:t> Jiang</a:t>
            </a:r>
            <a:endParaRPr lang="en-US" b="1" dirty="0"/>
          </a:p>
        </p:txBody>
      </p:sp>
      <p:pic>
        <p:nvPicPr>
          <p:cNvPr id="1026" name="Picture 2"/>
          <p:cNvPicPr>
            <a:picLocks noChangeAspect="1" noChangeArrowheads="1"/>
          </p:cNvPicPr>
          <p:nvPr/>
        </p:nvPicPr>
        <p:blipFill>
          <a:blip r:embed="rId5" cstate="print"/>
          <a:srcRect/>
          <a:stretch>
            <a:fillRect/>
          </a:stretch>
        </p:blipFill>
        <p:spPr bwMode="auto">
          <a:xfrm>
            <a:off x="2666999" y="6248401"/>
            <a:ext cx="3379077" cy="609600"/>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6067425" y="6324600"/>
            <a:ext cx="3076575" cy="22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sz="3200" b="1" dirty="0">
                <a:latin typeface="Arial" pitchFamily="34" charset="0"/>
                <a:cs typeface="Arial" pitchFamily="34" charset="0"/>
              </a:rPr>
              <a:t>Background &amp; classification</a:t>
            </a:r>
          </a:p>
        </p:txBody>
      </p:sp>
      <p:sp>
        <p:nvSpPr>
          <p:cNvPr id="118787" name="Rectangle 3"/>
          <p:cNvSpPr>
            <a:spLocks noGrp="1" noChangeArrowheads="1"/>
          </p:cNvSpPr>
          <p:nvPr>
            <p:ph type="body" idx="1"/>
          </p:nvPr>
        </p:nvSpPr>
        <p:spPr>
          <a:xfrm>
            <a:off x="457200" y="1066800"/>
            <a:ext cx="8382000" cy="5791200"/>
          </a:xfrm>
        </p:spPr>
        <p:txBody>
          <a:bodyPr/>
          <a:lstStyle/>
          <a:p>
            <a:r>
              <a:rPr lang="en-US" sz="2000" b="1" dirty="0"/>
              <a:t>Hepatitis C virus (HCV) identified in </a:t>
            </a:r>
            <a:r>
              <a:rPr lang="en-US" sz="2000" b="1" dirty="0" smtClean="0"/>
              <a:t>1989</a:t>
            </a:r>
          </a:p>
          <a:p>
            <a:pPr lvl="1"/>
            <a:r>
              <a:rPr lang="en-US" sz="2000" b="1" dirty="0" smtClean="0"/>
              <a:t>etiologic agent to cause non-A non-B viral hepatitis</a:t>
            </a:r>
          </a:p>
          <a:p>
            <a:pPr lvl="1"/>
            <a:r>
              <a:rPr lang="en-US" sz="2000" b="1" dirty="0" smtClean="0"/>
              <a:t>Member of the genus </a:t>
            </a:r>
            <a:r>
              <a:rPr lang="en-US" sz="2000" b="1" i="1" dirty="0" err="1" smtClean="0"/>
              <a:t>Hepacivirus</a:t>
            </a:r>
            <a:r>
              <a:rPr lang="en-US" sz="2000" b="1" dirty="0" smtClean="0"/>
              <a:t>, which may contains GB virus B and canine </a:t>
            </a:r>
            <a:r>
              <a:rPr lang="en-US" sz="2000" b="1" dirty="0" err="1" smtClean="0"/>
              <a:t>hepacivirus</a:t>
            </a:r>
            <a:r>
              <a:rPr lang="en-US" sz="2000" b="1" dirty="0" smtClean="0"/>
              <a:t> (CHV)</a:t>
            </a:r>
          </a:p>
          <a:p>
            <a:pPr lvl="1"/>
            <a:r>
              <a:rPr lang="en-US" sz="2000" b="1" dirty="0" smtClean="0"/>
              <a:t>Seven genotypes</a:t>
            </a:r>
          </a:p>
          <a:p>
            <a:pPr marL="342900" lvl="1" indent="-342900">
              <a:buClr>
                <a:schemeClr val="accent1"/>
              </a:buClr>
              <a:buFontTx/>
              <a:buChar char="•"/>
            </a:pPr>
            <a:r>
              <a:rPr lang="en-US" sz="2000" b="1" dirty="0" smtClean="0"/>
              <a:t>There is no known invertebrate vector</a:t>
            </a:r>
            <a:endParaRPr lang="en-US" sz="2000" b="1" dirty="0"/>
          </a:p>
          <a:p>
            <a:r>
              <a:rPr lang="en-US" sz="2000" b="1" dirty="0"/>
              <a:t>HCV </a:t>
            </a:r>
            <a:r>
              <a:rPr lang="en-US" sz="2000" b="1" dirty="0" smtClean="0"/>
              <a:t>is </a:t>
            </a:r>
            <a:r>
              <a:rPr lang="en-US" sz="2000" b="1" dirty="0"/>
              <a:t>difficult to work with;</a:t>
            </a:r>
          </a:p>
          <a:p>
            <a:pPr lvl="1"/>
            <a:r>
              <a:rPr lang="en-US" sz="2000" b="1" dirty="0" smtClean="0"/>
              <a:t>Infectious HCV in cell culture (</a:t>
            </a:r>
            <a:r>
              <a:rPr lang="en-US" sz="2000" b="1" dirty="0" err="1" smtClean="0"/>
              <a:t>HCVcc</a:t>
            </a:r>
            <a:r>
              <a:rPr lang="en-US" sz="2000" b="1" dirty="0" smtClean="0"/>
              <a:t>) developed in 2005</a:t>
            </a:r>
          </a:p>
          <a:p>
            <a:pPr lvl="2"/>
            <a:r>
              <a:rPr lang="en-US" sz="1600" b="1" dirty="0" smtClean="0"/>
              <a:t>JFH1, an HCV isolate from </a:t>
            </a:r>
            <a:r>
              <a:rPr lang="en-US" sz="1600" b="1" dirty="0" err="1" smtClean="0"/>
              <a:t>fuluminant</a:t>
            </a:r>
            <a:r>
              <a:rPr lang="en-US" sz="1600" b="1" dirty="0" smtClean="0"/>
              <a:t> hepatitis in Japan, in human </a:t>
            </a:r>
            <a:r>
              <a:rPr lang="en-US" sz="1600" b="1" dirty="0" err="1" smtClean="0"/>
              <a:t>hepatoma</a:t>
            </a:r>
            <a:r>
              <a:rPr lang="en-US" sz="1600" b="1" dirty="0" smtClean="0"/>
              <a:t> cell line (Huh-7)</a:t>
            </a:r>
            <a:endParaRPr lang="en-US" sz="1600" b="1" dirty="0"/>
          </a:p>
          <a:p>
            <a:pPr lvl="1"/>
            <a:r>
              <a:rPr lang="en-US" sz="2000" b="1" dirty="0" smtClean="0"/>
              <a:t>The chimpanzee remains the only </a:t>
            </a:r>
            <a:r>
              <a:rPr lang="en-US" sz="2000" b="1" dirty="0"/>
              <a:t>animal model </a:t>
            </a:r>
            <a:endParaRPr lang="en-US" sz="2000" b="1" dirty="0" smtClean="0"/>
          </a:p>
          <a:p>
            <a:pPr lvl="1"/>
            <a:r>
              <a:rPr lang="en-US" sz="2000" b="1" dirty="0" smtClean="0"/>
              <a:t>Human liver transplant in mice</a:t>
            </a:r>
          </a:p>
          <a:p>
            <a:pPr lvl="2"/>
            <a:r>
              <a:rPr lang="en-US" sz="1600" b="1" dirty="0" smtClean="0"/>
              <a:t>Mice with implanted ectopic human liver grafts</a:t>
            </a:r>
          </a:p>
          <a:p>
            <a:pPr lvl="2"/>
            <a:r>
              <a:rPr lang="en-US" sz="1600" b="1" dirty="0" smtClean="0"/>
              <a:t>Mice with liver injury and human </a:t>
            </a:r>
            <a:r>
              <a:rPr lang="en-US" sz="1600" b="1" dirty="0" err="1" smtClean="0"/>
              <a:t>hepatocyte</a:t>
            </a:r>
            <a:r>
              <a:rPr lang="en-US" sz="1600" b="1" dirty="0" smtClean="0"/>
              <a:t> </a:t>
            </a:r>
            <a:r>
              <a:rPr lang="en-US" sz="1600" b="1" dirty="0" err="1" smtClean="0"/>
              <a:t>xenografts</a:t>
            </a:r>
            <a:endParaRPr lang="en-US" sz="1600" b="1" dirty="0" smtClean="0"/>
          </a:p>
          <a:p>
            <a:pPr lvl="2"/>
            <a:r>
              <a:rPr lang="en-US" sz="1600" b="1" dirty="0" smtClean="0"/>
              <a:t>Humanized mice </a:t>
            </a:r>
            <a:endParaRPr lang="en-US" sz="1600" b="1" dirty="0"/>
          </a:p>
        </p:txBody>
      </p:sp>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0770" name="Picture 2"/>
          <p:cNvPicPr>
            <a:picLocks noChangeAspect="1" noChangeArrowheads="1"/>
          </p:cNvPicPr>
          <p:nvPr/>
        </p:nvPicPr>
        <p:blipFill>
          <a:blip r:embed="rId2" cstate="print"/>
          <a:srcRect/>
          <a:stretch>
            <a:fillRect/>
          </a:stretch>
        </p:blipFill>
        <p:spPr bwMode="auto">
          <a:xfrm>
            <a:off x="0" y="0"/>
            <a:ext cx="9122780" cy="6415723"/>
          </a:xfrm>
          <a:prstGeom prst="rect">
            <a:avLst/>
          </a:prstGeom>
          <a:noFill/>
          <a:ln w="9525">
            <a:noFill/>
            <a:miter lim="800000"/>
            <a:headEnd/>
            <a:tailEnd/>
          </a:ln>
        </p:spPr>
      </p:pic>
      <p:pic>
        <p:nvPicPr>
          <p:cNvPr id="160771" name="Picture 3"/>
          <p:cNvPicPr>
            <a:picLocks noChangeAspect="1" noChangeArrowheads="1"/>
          </p:cNvPicPr>
          <p:nvPr/>
        </p:nvPicPr>
        <p:blipFill>
          <a:blip r:embed="rId3" cstate="print"/>
          <a:srcRect/>
          <a:stretch>
            <a:fillRect/>
          </a:stretch>
        </p:blipFill>
        <p:spPr bwMode="auto">
          <a:xfrm>
            <a:off x="4419600" y="0"/>
            <a:ext cx="4724400" cy="720312"/>
          </a:xfrm>
          <a:prstGeom prst="rect">
            <a:avLst/>
          </a:prstGeom>
          <a:noFill/>
          <a:ln w="9525">
            <a:noFill/>
            <a:miter lim="800000"/>
            <a:headEnd/>
            <a:tailEnd/>
          </a:ln>
        </p:spPr>
      </p:pic>
      <p:pic>
        <p:nvPicPr>
          <p:cNvPr id="160772" name="Picture 4"/>
          <p:cNvPicPr>
            <a:picLocks noChangeAspect="1" noChangeArrowheads="1"/>
          </p:cNvPicPr>
          <p:nvPr/>
        </p:nvPicPr>
        <p:blipFill>
          <a:blip r:embed="rId4" cstate="print"/>
          <a:srcRect/>
          <a:stretch>
            <a:fillRect/>
          </a:stretch>
        </p:blipFill>
        <p:spPr bwMode="auto">
          <a:xfrm>
            <a:off x="5638800" y="685800"/>
            <a:ext cx="1533525" cy="352425"/>
          </a:xfrm>
          <a:prstGeom prst="rect">
            <a:avLst/>
          </a:prstGeom>
          <a:noFill/>
          <a:ln w="9525">
            <a:noFill/>
            <a:miter lim="800000"/>
            <a:headEnd/>
            <a:tailEnd/>
          </a:ln>
        </p:spPr>
      </p:pic>
      <p:pic>
        <p:nvPicPr>
          <p:cNvPr id="160773" name="Picture 5"/>
          <p:cNvPicPr>
            <a:picLocks noChangeAspect="1" noChangeArrowheads="1"/>
          </p:cNvPicPr>
          <p:nvPr/>
        </p:nvPicPr>
        <p:blipFill>
          <a:blip r:embed="rId5" cstate="print"/>
          <a:srcRect/>
          <a:stretch>
            <a:fillRect/>
          </a:stretch>
        </p:blipFill>
        <p:spPr bwMode="auto">
          <a:xfrm>
            <a:off x="7391400" y="762000"/>
            <a:ext cx="1504950" cy="190500"/>
          </a:xfrm>
          <a:prstGeom prst="rect">
            <a:avLst/>
          </a:prstGeom>
          <a:noFill/>
          <a:ln w="9525">
            <a:noFill/>
            <a:miter lim="800000"/>
            <a:headEnd/>
            <a:tailEnd/>
          </a:ln>
        </p:spPr>
      </p:pic>
      <p:pic>
        <p:nvPicPr>
          <p:cNvPr id="160774" name="Picture 6"/>
          <p:cNvPicPr>
            <a:picLocks noChangeAspect="1" noChangeArrowheads="1"/>
          </p:cNvPicPr>
          <p:nvPr/>
        </p:nvPicPr>
        <p:blipFill>
          <a:blip r:embed="rId6" cstate="print"/>
          <a:srcRect/>
          <a:stretch>
            <a:fillRect/>
          </a:stretch>
        </p:blipFill>
        <p:spPr bwMode="auto">
          <a:xfrm>
            <a:off x="0" y="6310312"/>
            <a:ext cx="4896199" cy="547688"/>
          </a:xfrm>
          <a:prstGeom prst="rect">
            <a:avLst/>
          </a:prstGeom>
          <a:noFill/>
          <a:ln w="9525">
            <a:noFill/>
            <a:miter lim="800000"/>
            <a:headEnd/>
            <a:tailEnd/>
          </a:ln>
        </p:spPr>
      </p:pic>
      <p:pic>
        <p:nvPicPr>
          <p:cNvPr id="160775" name="Picture 7"/>
          <p:cNvPicPr>
            <a:picLocks noChangeAspect="1" noChangeArrowheads="1"/>
          </p:cNvPicPr>
          <p:nvPr/>
        </p:nvPicPr>
        <p:blipFill>
          <a:blip r:embed="rId7" cstate="print"/>
          <a:srcRect/>
          <a:stretch>
            <a:fillRect/>
          </a:stretch>
        </p:blipFill>
        <p:spPr bwMode="auto">
          <a:xfrm>
            <a:off x="4876800" y="6400800"/>
            <a:ext cx="1095375" cy="200025"/>
          </a:xfrm>
          <a:prstGeom prst="rect">
            <a:avLst/>
          </a:prstGeom>
          <a:noFill/>
          <a:ln w="9525">
            <a:noFill/>
            <a:miter lim="800000"/>
            <a:headEnd/>
            <a:tailEnd/>
          </a:ln>
        </p:spPr>
      </p:pic>
      <p:pic>
        <p:nvPicPr>
          <p:cNvPr id="160776" name="Picture 8"/>
          <p:cNvPicPr>
            <a:picLocks noChangeAspect="1" noChangeArrowheads="1"/>
          </p:cNvPicPr>
          <p:nvPr/>
        </p:nvPicPr>
        <p:blipFill>
          <a:blip r:embed="rId8" cstate="print"/>
          <a:srcRect/>
          <a:stretch>
            <a:fillRect/>
          </a:stretch>
        </p:blipFill>
        <p:spPr bwMode="auto">
          <a:xfrm>
            <a:off x="4572000" y="6604000"/>
            <a:ext cx="2667000" cy="254000"/>
          </a:xfrm>
          <a:prstGeom prst="rect">
            <a:avLst/>
          </a:prstGeom>
          <a:noFill/>
          <a:ln w="9525">
            <a:noFill/>
            <a:miter lim="800000"/>
            <a:headEnd/>
            <a:tailEnd/>
          </a:ln>
        </p:spPr>
      </p:pic>
      <p:sp>
        <p:nvSpPr>
          <p:cNvPr id="11" name="Subtitle 2"/>
          <p:cNvSpPr txBox="1">
            <a:spLocks/>
          </p:cNvSpPr>
          <p:nvPr/>
        </p:nvSpPr>
        <p:spPr bwMode="auto">
          <a:xfrm>
            <a:off x="7239000" y="6172200"/>
            <a:ext cx="2133600" cy="838200"/>
          </a:xfrm>
          <a:prstGeom prst="rect">
            <a:avLst/>
          </a:prstGeom>
          <a:solidFill>
            <a:schemeClr val="accent2"/>
          </a:solid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342900" marR="0" lvl="0" indent="-342900" algn="l" defTabSz="914400" rtl="0" eaLnBrk="1" fontAlgn="base" latinLnBrk="0" hangingPunct="1">
              <a:lnSpc>
                <a:spcPct val="100000"/>
              </a:lnSpc>
              <a:spcBef>
                <a:spcPct val="20000"/>
              </a:spcBef>
              <a:spcAft>
                <a:spcPct val="0"/>
              </a:spcAft>
              <a:buClr>
                <a:schemeClr val="accent1"/>
              </a:buClr>
              <a:buSzTx/>
              <a:tabLst/>
              <a:defRPr/>
            </a:pPr>
            <a:r>
              <a:rPr kumimoji="0" lang="en-US" sz="1200" b="1" i="0" u="none" strike="noStrike" kern="0" cap="none" spc="0" normalizeH="0" baseline="0" noProof="0" dirty="0" smtClean="0">
                <a:ln>
                  <a:noFill/>
                </a:ln>
                <a:solidFill>
                  <a:schemeClr val="tx1"/>
                </a:solidFill>
                <a:effectLst/>
                <a:uLnTx/>
                <a:uFillTx/>
                <a:latin typeface="+mn-lt"/>
                <a:ea typeface="+mn-ea"/>
                <a:cs typeface="+mn-cs"/>
              </a:rPr>
              <a:t>From Donna Collins </a:t>
            </a:r>
          </a:p>
          <a:p>
            <a:pPr marL="342900" marR="0" lvl="0" indent="-342900" algn="l" defTabSz="914400" rtl="0" eaLnBrk="1" fontAlgn="base" latinLnBrk="0" hangingPunct="1">
              <a:lnSpc>
                <a:spcPct val="100000"/>
              </a:lnSpc>
              <a:spcBef>
                <a:spcPct val="20000"/>
              </a:spcBef>
              <a:spcAft>
                <a:spcPct val="0"/>
              </a:spcAft>
              <a:buClr>
                <a:schemeClr val="accent1"/>
              </a:buClr>
              <a:buSzTx/>
              <a:tabLst/>
              <a:defRPr/>
            </a:pPr>
            <a:r>
              <a:rPr kumimoji="0" lang="en-US" sz="1200" b="1" i="0" u="none" strike="noStrike" kern="0" cap="none" spc="0" normalizeH="0" baseline="0" noProof="0" dirty="0" smtClean="0">
                <a:ln>
                  <a:noFill/>
                </a:ln>
                <a:solidFill>
                  <a:schemeClr val="tx1"/>
                </a:solidFill>
                <a:effectLst/>
                <a:uLnTx/>
                <a:uFillTx/>
                <a:latin typeface="+mn-lt"/>
                <a:ea typeface="+mn-ea"/>
                <a:cs typeface="+mn-cs"/>
              </a:rPr>
              <a:t>Virology Journal Club</a:t>
            </a:r>
          </a:p>
          <a:p>
            <a:pPr marL="342900" marR="0" lvl="0" indent="-342900" algn="l" defTabSz="914400" rtl="0" eaLnBrk="1" fontAlgn="base" latinLnBrk="0" hangingPunct="1">
              <a:lnSpc>
                <a:spcPct val="100000"/>
              </a:lnSpc>
              <a:spcBef>
                <a:spcPct val="20000"/>
              </a:spcBef>
              <a:spcAft>
                <a:spcPct val="0"/>
              </a:spcAft>
              <a:buClr>
                <a:schemeClr val="accent1"/>
              </a:buClr>
              <a:buSzTx/>
              <a:tabLst/>
              <a:defRPr/>
            </a:pPr>
            <a:r>
              <a:rPr kumimoji="0" lang="en-US" sz="1200" b="1" i="0" u="none" strike="noStrike" kern="0" cap="none" spc="0" normalizeH="0" baseline="0" noProof="0" dirty="0" smtClean="0">
                <a:ln>
                  <a:noFill/>
                </a:ln>
                <a:solidFill>
                  <a:schemeClr val="tx1"/>
                </a:solidFill>
                <a:effectLst/>
                <a:uLnTx/>
                <a:uFillTx/>
                <a:latin typeface="+mn-lt"/>
                <a:ea typeface="+mn-ea"/>
                <a:cs typeface="+mn-cs"/>
              </a:rPr>
              <a:t>Feb 07, 2014</a:t>
            </a:r>
            <a:endParaRPr kumimoji="0" lang="en-US" sz="1200" b="1" i="0" u="none" strike="noStrike" kern="0" cap="none" spc="0" normalizeH="0" baseline="0" noProof="0" dirty="0">
              <a:ln>
                <a:noFill/>
              </a:ln>
              <a:solidFill>
                <a:schemeClr val="tx1"/>
              </a:solidFill>
              <a:effectLst/>
              <a:uLnTx/>
              <a:uFillTx/>
              <a:latin typeface="+mn-lt"/>
              <a:ea typeface="+mn-ea"/>
              <a:cs typeface="+mn-cs"/>
            </a:endParaRPr>
          </a:p>
        </p:txBody>
      </p:sp>
      <p:pic>
        <p:nvPicPr>
          <p:cNvPr id="160777" name="Picture 9"/>
          <p:cNvPicPr>
            <a:picLocks noChangeAspect="1" noChangeArrowheads="1"/>
          </p:cNvPicPr>
          <p:nvPr/>
        </p:nvPicPr>
        <p:blipFill>
          <a:blip r:embed="rId9" cstate="print"/>
          <a:srcRect/>
          <a:stretch>
            <a:fillRect/>
          </a:stretch>
        </p:blipFill>
        <p:spPr bwMode="auto">
          <a:xfrm>
            <a:off x="7315200" y="990599"/>
            <a:ext cx="1828800" cy="24718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66712" y="147637"/>
            <a:ext cx="8410575" cy="6562725"/>
          </a:xfrm>
          <a:prstGeom prst="rect">
            <a:avLst/>
          </a:prstGeom>
        </p:spPr>
      </p:pic>
      <p:sp>
        <p:nvSpPr>
          <p:cNvPr id="4" name="Rounded Rectangle 3"/>
          <p:cNvSpPr/>
          <p:nvPr/>
        </p:nvSpPr>
        <p:spPr bwMode="auto">
          <a:xfrm>
            <a:off x="6324600" y="1752600"/>
            <a:ext cx="2286000" cy="381001"/>
          </a:xfrm>
          <a:prstGeom prst="round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imes New Roman" pitchFamily="18" charset="0"/>
            </a:endParaRPr>
          </a:p>
        </p:txBody>
      </p:sp>
      <p:sp>
        <p:nvSpPr>
          <p:cNvPr id="5" name="Rounded Rectangle 4"/>
          <p:cNvSpPr/>
          <p:nvPr/>
        </p:nvSpPr>
        <p:spPr bwMode="auto">
          <a:xfrm>
            <a:off x="6324600" y="3276600"/>
            <a:ext cx="2286000" cy="609600"/>
          </a:xfrm>
          <a:prstGeom prst="round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imes New Roman" pitchFamily="18" charset="0"/>
            </a:endParaRPr>
          </a:p>
        </p:txBody>
      </p:sp>
      <p:pic>
        <p:nvPicPr>
          <p:cNvPr id="2" name="Picture 1"/>
          <p:cNvPicPr>
            <a:picLocks noChangeAspect="1"/>
          </p:cNvPicPr>
          <p:nvPr/>
        </p:nvPicPr>
        <p:blipFill rotWithShape="1">
          <a:blip r:embed="rId3"/>
          <a:srcRect l="9739" t="67857"/>
          <a:stretch/>
        </p:blipFill>
        <p:spPr>
          <a:xfrm>
            <a:off x="366712" y="6519413"/>
            <a:ext cx="9224962" cy="137160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381000" y="381000"/>
            <a:ext cx="8763000" cy="838200"/>
          </a:xfrm>
        </p:spPr>
        <p:txBody>
          <a:bodyPr/>
          <a:lstStyle/>
          <a:p>
            <a:r>
              <a:rPr lang="en-US" sz="3200" b="1" dirty="0">
                <a:latin typeface="Arial" pitchFamily="34" charset="0"/>
                <a:cs typeface="Arial" pitchFamily="34" charset="0"/>
              </a:rPr>
              <a:t>Structure &amp; physical properties of the </a:t>
            </a:r>
            <a:r>
              <a:rPr lang="en-US" sz="3200" b="1" dirty="0" err="1">
                <a:latin typeface="Arial" pitchFamily="34" charset="0"/>
                <a:cs typeface="Arial" pitchFamily="34" charset="0"/>
              </a:rPr>
              <a:t>virion</a:t>
            </a:r>
            <a:endParaRPr lang="en-US" sz="3200" b="1" dirty="0">
              <a:latin typeface="Arial" pitchFamily="34" charset="0"/>
              <a:cs typeface="Arial" pitchFamily="34" charset="0"/>
            </a:endParaRPr>
          </a:p>
        </p:txBody>
      </p:sp>
      <p:sp>
        <p:nvSpPr>
          <p:cNvPr id="126979" name="Rectangle 3"/>
          <p:cNvSpPr>
            <a:spLocks noGrp="1" noChangeArrowheads="1"/>
          </p:cNvSpPr>
          <p:nvPr>
            <p:ph type="body" idx="1"/>
          </p:nvPr>
        </p:nvSpPr>
        <p:spPr>
          <a:xfrm>
            <a:off x="609600" y="990600"/>
            <a:ext cx="7924800" cy="3733800"/>
          </a:xfrm>
        </p:spPr>
        <p:txBody>
          <a:bodyPr/>
          <a:lstStyle/>
          <a:p>
            <a:pPr>
              <a:lnSpc>
                <a:spcPct val="80000"/>
              </a:lnSpc>
            </a:pPr>
            <a:r>
              <a:rPr lang="en-US" sz="2400" b="1" dirty="0" err="1">
                <a:latin typeface="Arial" pitchFamily="34" charset="0"/>
                <a:cs typeface="Arial" pitchFamily="34" charset="0"/>
              </a:rPr>
              <a:t>Virions</a:t>
            </a:r>
            <a:r>
              <a:rPr lang="en-US" sz="2400" b="1" dirty="0">
                <a:latin typeface="Arial" pitchFamily="34" charset="0"/>
                <a:cs typeface="Arial" pitchFamily="34" charset="0"/>
              </a:rPr>
              <a:t> are 30 to 80 nm in diameter</a:t>
            </a:r>
          </a:p>
          <a:p>
            <a:pPr lvl="1">
              <a:lnSpc>
                <a:spcPct val="80000"/>
              </a:lnSpc>
            </a:pPr>
            <a:r>
              <a:rPr lang="en-US" sz="2000" b="1" dirty="0">
                <a:latin typeface="Arial" pitchFamily="34" charset="0"/>
                <a:cs typeface="Arial" pitchFamily="34" charset="0"/>
              </a:rPr>
              <a:t>based on </a:t>
            </a:r>
            <a:r>
              <a:rPr lang="en-US" sz="2000" b="1" dirty="0" smtClean="0">
                <a:latin typeface="Arial" pitchFamily="34" charset="0"/>
                <a:cs typeface="Arial" pitchFamily="34" charset="0"/>
              </a:rPr>
              <a:t>filtration and electron microscopy (EM)</a:t>
            </a:r>
            <a:endParaRPr lang="en-US" sz="2000" b="1" dirty="0">
              <a:latin typeface="Arial" pitchFamily="34" charset="0"/>
              <a:cs typeface="Arial" pitchFamily="34" charset="0"/>
            </a:endParaRPr>
          </a:p>
          <a:p>
            <a:pPr>
              <a:lnSpc>
                <a:spcPct val="80000"/>
              </a:lnSpc>
            </a:pPr>
            <a:r>
              <a:rPr lang="en-US" sz="2400" b="1" dirty="0">
                <a:latin typeface="Arial" pitchFamily="34" charset="0"/>
                <a:cs typeface="Arial" pitchFamily="34" charset="0"/>
              </a:rPr>
              <a:t>Virus particles </a:t>
            </a:r>
            <a:r>
              <a:rPr lang="en-US" sz="2400" b="1" dirty="0" smtClean="0">
                <a:latin typeface="Arial" pitchFamily="34" charset="0"/>
                <a:cs typeface="Arial" pitchFamily="34" charset="0"/>
              </a:rPr>
              <a:t>shown </a:t>
            </a:r>
            <a:r>
              <a:rPr lang="en-US" sz="2400" b="1" dirty="0">
                <a:latin typeface="Arial" pitchFamily="34" charset="0"/>
                <a:cs typeface="Arial" pitchFamily="34" charset="0"/>
              </a:rPr>
              <a:t>by </a:t>
            </a:r>
            <a:r>
              <a:rPr lang="en-US" sz="2400" b="1" dirty="0" smtClean="0">
                <a:latin typeface="Arial" pitchFamily="34" charset="0"/>
                <a:cs typeface="Arial" pitchFamily="34" charset="0"/>
              </a:rPr>
              <a:t>EM</a:t>
            </a:r>
            <a:endParaRPr lang="en-US" sz="2400" b="1" dirty="0">
              <a:latin typeface="Arial" pitchFamily="34" charset="0"/>
              <a:cs typeface="Arial" pitchFamily="34" charset="0"/>
            </a:endParaRPr>
          </a:p>
          <a:p>
            <a:pPr lvl="1">
              <a:lnSpc>
                <a:spcPct val="80000"/>
              </a:lnSpc>
            </a:pPr>
            <a:r>
              <a:rPr lang="en-US" sz="2000" b="1" dirty="0">
                <a:latin typeface="Arial" pitchFamily="34" charset="0"/>
                <a:cs typeface="Arial" pitchFamily="34" charset="0"/>
              </a:rPr>
              <a:t>Pooled human plasma</a:t>
            </a:r>
          </a:p>
          <a:p>
            <a:pPr lvl="1">
              <a:lnSpc>
                <a:spcPct val="80000"/>
              </a:lnSpc>
            </a:pPr>
            <a:r>
              <a:rPr lang="en-US" sz="2000" b="1" dirty="0" err="1">
                <a:latin typeface="Arial" pitchFamily="34" charset="0"/>
                <a:cs typeface="Arial" pitchFamily="34" charset="0"/>
              </a:rPr>
              <a:t>Hepatocytes</a:t>
            </a:r>
            <a:r>
              <a:rPr lang="en-US" sz="2000" b="1" dirty="0">
                <a:latin typeface="Arial" pitchFamily="34" charset="0"/>
                <a:cs typeface="Arial" pitchFamily="34" charset="0"/>
              </a:rPr>
              <a:t> from infected chimpanzees</a:t>
            </a:r>
          </a:p>
          <a:p>
            <a:pPr lvl="1">
              <a:lnSpc>
                <a:spcPct val="80000"/>
              </a:lnSpc>
            </a:pPr>
            <a:r>
              <a:rPr lang="en-US" sz="2000" b="1" dirty="0">
                <a:latin typeface="Arial" pitchFamily="34" charset="0"/>
                <a:cs typeface="Arial" pitchFamily="34" charset="0"/>
              </a:rPr>
              <a:t>Produced in cell culture</a:t>
            </a:r>
          </a:p>
          <a:p>
            <a:pPr>
              <a:lnSpc>
                <a:spcPct val="80000"/>
              </a:lnSpc>
            </a:pPr>
            <a:r>
              <a:rPr lang="en-US" sz="2400" b="1" dirty="0" smtClean="0">
                <a:latin typeface="Arial" pitchFamily="34" charset="0"/>
                <a:cs typeface="Arial" pitchFamily="34" charset="0"/>
              </a:rPr>
              <a:t>Potential interaction with lipoproteins</a:t>
            </a:r>
            <a:endParaRPr lang="en-US" sz="2400" b="1" dirty="0">
              <a:latin typeface="Arial" pitchFamily="34" charset="0"/>
              <a:cs typeface="Arial" pitchFamily="34" charset="0"/>
            </a:endParaRPr>
          </a:p>
          <a:p>
            <a:pPr>
              <a:lnSpc>
                <a:spcPct val="80000"/>
              </a:lnSpc>
            </a:pPr>
            <a:r>
              <a:rPr lang="en-US" sz="2400" b="1" dirty="0" smtClean="0">
                <a:latin typeface="Arial" pitchFamily="34" charset="0"/>
                <a:cs typeface="Arial" pitchFamily="34" charset="0"/>
              </a:rPr>
              <a:t>3 viral </a:t>
            </a:r>
            <a:r>
              <a:rPr lang="en-US" sz="2400" b="1" dirty="0">
                <a:latin typeface="Arial" pitchFamily="34" charset="0"/>
                <a:cs typeface="Arial" pitchFamily="34" charset="0"/>
              </a:rPr>
              <a:t>structural proteins have been identified</a:t>
            </a:r>
          </a:p>
          <a:p>
            <a:pPr lvl="1">
              <a:lnSpc>
                <a:spcPct val="80000"/>
              </a:lnSpc>
            </a:pPr>
            <a:r>
              <a:rPr lang="en-US" sz="2000" b="1" dirty="0" smtClean="0">
                <a:latin typeface="Arial" pitchFamily="34" charset="0"/>
                <a:cs typeface="Arial" pitchFamily="34" charset="0"/>
              </a:rPr>
              <a:t>C (core) protein</a:t>
            </a:r>
            <a:endParaRPr lang="en-US" sz="2000" b="1" dirty="0">
              <a:latin typeface="Arial" pitchFamily="34" charset="0"/>
              <a:cs typeface="Arial" pitchFamily="34" charset="0"/>
            </a:endParaRPr>
          </a:p>
          <a:p>
            <a:pPr lvl="1">
              <a:lnSpc>
                <a:spcPct val="80000"/>
              </a:lnSpc>
            </a:pPr>
            <a:r>
              <a:rPr lang="en-US" sz="2000" b="1" dirty="0">
                <a:latin typeface="Arial" pitchFamily="34" charset="0"/>
                <a:cs typeface="Arial" pitchFamily="34" charset="0"/>
              </a:rPr>
              <a:t>2 membrane </a:t>
            </a:r>
            <a:r>
              <a:rPr lang="en-US" sz="2000" b="1" dirty="0" err="1">
                <a:latin typeface="Arial" pitchFamily="34" charset="0"/>
                <a:cs typeface="Arial" pitchFamily="34" charset="0"/>
              </a:rPr>
              <a:t>glycoproteins</a:t>
            </a:r>
            <a:r>
              <a:rPr lang="en-US" sz="2000" b="1" dirty="0">
                <a:latin typeface="Arial" pitchFamily="34" charset="0"/>
                <a:cs typeface="Arial" pitchFamily="34" charset="0"/>
              </a:rPr>
              <a:t>, E1 &amp; E2</a:t>
            </a:r>
          </a:p>
        </p:txBody>
      </p:sp>
      <p:pic>
        <p:nvPicPr>
          <p:cNvPr id="66561" name="Picture 1"/>
          <p:cNvPicPr>
            <a:picLocks noChangeAspect="1" noChangeArrowheads="1"/>
          </p:cNvPicPr>
          <p:nvPr/>
        </p:nvPicPr>
        <p:blipFill>
          <a:blip r:embed="rId3" cstate="print"/>
          <a:srcRect/>
          <a:stretch>
            <a:fillRect/>
          </a:stretch>
        </p:blipFill>
        <p:spPr bwMode="auto">
          <a:xfrm>
            <a:off x="1295400" y="4381500"/>
            <a:ext cx="6616212" cy="28575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381000" y="228600"/>
            <a:ext cx="8001000" cy="838200"/>
          </a:xfrm>
        </p:spPr>
        <p:txBody>
          <a:bodyPr/>
          <a:lstStyle/>
          <a:p>
            <a:r>
              <a:rPr lang="en-US" sz="3200" b="1" dirty="0">
                <a:latin typeface="Arial" pitchFamily="34" charset="0"/>
                <a:cs typeface="Arial" pitchFamily="34" charset="0"/>
              </a:rPr>
              <a:t>Binding &amp; entry</a:t>
            </a:r>
          </a:p>
        </p:txBody>
      </p:sp>
      <p:sp>
        <p:nvSpPr>
          <p:cNvPr id="128003" name="Rectangle 3"/>
          <p:cNvSpPr>
            <a:spLocks noGrp="1" noChangeArrowheads="1"/>
          </p:cNvSpPr>
          <p:nvPr>
            <p:ph type="body" idx="1"/>
          </p:nvPr>
        </p:nvSpPr>
        <p:spPr>
          <a:xfrm>
            <a:off x="304800" y="457200"/>
            <a:ext cx="4648200" cy="5334000"/>
          </a:xfrm>
        </p:spPr>
        <p:txBody>
          <a:bodyPr/>
          <a:lstStyle/>
          <a:p>
            <a:pPr>
              <a:buNone/>
            </a:pPr>
            <a:endParaRPr lang="en-US" sz="2000" b="1" dirty="0">
              <a:latin typeface="Arial" pitchFamily="34" charset="0"/>
              <a:cs typeface="Arial" pitchFamily="34" charset="0"/>
            </a:endParaRPr>
          </a:p>
          <a:p>
            <a:r>
              <a:rPr lang="en-US" sz="2400" b="1" dirty="0" smtClean="0">
                <a:latin typeface="Arial" pitchFamily="34" charset="0"/>
                <a:cs typeface="Arial" pitchFamily="34" charset="0"/>
              </a:rPr>
              <a:t>HCV infects </a:t>
            </a:r>
            <a:r>
              <a:rPr lang="en-US" sz="2400" b="1" dirty="0" err="1" smtClean="0">
                <a:latin typeface="Arial" pitchFamily="34" charset="0"/>
                <a:cs typeface="Arial" pitchFamily="34" charset="0"/>
              </a:rPr>
              <a:t>hepatocytes</a:t>
            </a:r>
            <a:r>
              <a:rPr lang="en-US" sz="2400" b="1" dirty="0" smtClean="0">
                <a:latin typeface="Arial" pitchFamily="34" charset="0"/>
                <a:cs typeface="Arial" pitchFamily="34" charset="0"/>
              </a:rPr>
              <a:t> through a multistep process that involves several cell surface molecules:</a:t>
            </a:r>
            <a:endParaRPr lang="en-US" sz="2400" b="1" dirty="0">
              <a:latin typeface="Arial" pitchFamily="34" charset="0"/>
              <a:cs typeface="Arial" pitchFamily="34" charset="0"/>
            </a:endParaRPr>
          </a:p>
          <a:p>
            <a:pPr lvl="1"/>
            <a:r>
              <a:rPr lang="en-US" sz="2000" b="1" dirty="0">
                <a:latin typeface="Arial" pitchFamily="34" charset="0"/>
                <a:cs typeface="Arial" pitchFamily="34" charset="0"/>
              </a:rPr>
              <a:t>CD81 (</a:t>
            </a:r>
            <a:r>
              <a:rPr lang="en-US" sz="2000" b="1" dirty="0" err="1">
                <a:latin typeface="Arial" pitchFamily="34" charset="0"/>
                <a:cs typeface="Arial" pitchFamily="34" charset="0"/>
              </a:rPr>
              <a:t>tetraspanin</a:t>
            </a:r>
            <a:r>
              <a:rPr lang="en-US" sz="2000" b="1" dirty="0" smtClean="0">
                <a:latin typeface="Arial" pitchFamily="34" charset="0"/>
                <a:cs typeface="Arial" pitchFamily="34" charset="0"/>
              </a:rPr>
              <a:t>)</a:t>
            </a:r>
            <a:endParaRPr lang="en-US" sz="1800" b="1" dirty="0">
              <a:latin typeface="Arial" pitchFamily="34" charset="0"/>
              <a:cs typeface="Arial" pitchFamily="34" charset="0"/>
            </a:endParaRPr>
          </a:p>
          <a:p>
            <a:pPr lvl="1"/>
            <a:r>
              <a:rPr lang="en-US" sz="2000" b="1" dirty="0" smtClean="0">
                <a:latin typeface="Arial" pitchFamily="34" charset="0"/>
                <a:cs typeface="Arial" pitchFamily="34" charset="0"/>
              </a:rPr>
              <a:t>Low-density </a:t>
            </a:r>
            <a:r>
              <a:rPr lang="en-US" sz="2000" b="1" dirty="0">
                <a:latin typeface="Arial" pitchFamily="34" charset="0"/>
                <a:cs typeface="Arial" pitchFamily="34" charset="0"/>
              </a:rPr>
              <a:t>lipoprotein receptor (</a:t>
            </a:r>
            <a:r>
              <a:rPr lang="en-US" sz="2000" b="1" dirty="0" smtClean="0">
                <a:latin typeface="Arial" pitchFamily="34" charset="0"/>
                <a:cs typeface="Arial" pitchFamily="34" charset="0"/>
              </a:rPr>
              <a:t>LDL-R)</a:t>
            </a:r>
          </a:p>
          <a:p>
            <a:pPr lvl="1"/>
            <a:r>
              <a:rPr lang="en-US" sz="2000" b="1" dirty="0" smtClean="0">
                <a:latin typeface="Arial" pitchFamily="34" charset="0"/>
                <a:cs typeface="Arial" pitchFamily="34" charset="0"/>
              </a:rPr>
              <a:t>Scavenger receptor class B type I (SR-BI)</a:t>
            </a:r>
          </a:p>
          <a:p>
            <a:pPr lvl="1"/>
            <a:r>
              <a:rPr lang="en-US" sz="2000" b="1" dirty="0" err="1" smtClean="0">
                <a:latin typeface="Arial" pitchFamily="34" charset="0"/>
                <a:cs typeface="Arial" pitchFamily="34" charset="0"/>
              </a:rPr>
              <a:t>Claudin</a:t>
            </a:r>
            <a:r>
              <a:rPr lang="en-US" sz="2000" b="1" dirty="0" smtClean="0">
                <a:latin typeface="Arial" pitchFamily="34" charset="0"/>
                <a:cs typeface="Arial" pitchFamily="34" charset="0"/>
              </a:rPr>
              <a:t> 1 (CLDN1)</a:t>
            </a:r>
          </a:p>
          <a:p>
            <a:pPr lvl="1"/>
            <a:r>
              <a:rPr lang="en-US" sz="2000" b="1" dirty="0" err="1" smtClean="0">
                <a:latin typeface="Arial" pitchFamily="34" charset="0"/>
                <a:cs typeface="Arial" pitchFamily="34" charset="0"/>
              </a:rPr>
              <a:t>Occuldin</a:t>
            </a:r>
            <a:r>
              <a:rPr lang="en-US" sz="2000" b="1" dirty="0" smtClean="0">
                <a:latin typeface="Arial" pitchFamily="34" charset="0"/>
                <a:cs typeface="Arial" pitchFamily="34" charset="0"/>
              </a:rPr>
              <a:t> (OCN)</a:t>
            </a:r>
          </a:p>
          <a:p>
            <a:pPr lvl="1"/>
            <a:r>
              <a:rPr lang="en-US" sz="2000" b="1" dirty="0" err="1" smtClean="0">
                <a:latin typeface="Arial" pitchFamily="34" charset="0"/>
                <a:cs typeface="Arial" pitchFamily="34" charset="0"/>
              </a:rPr>
              <a:t>Glycosaminoglycans</a:t>
            </a:r>
            <a:endParaRPr lang="en-US" sz="2000" b="1" dirty="0" smtClean="0">
              <a:latin typeface="Arial" pitchFamily="34" charset="0"/>
              <a:cs typeface="Arial" pitchFamily="34" charset="0"/>
            </a:endParaRPr>
          </a:p>
          <a:p>
            <a:r>
              <a:rPr lang="en-US" sz="2400" b="1" dirty="0" err="1" smtClean="0">
                <a:latin typeface="Arial" pitchFamily="34" charset="0"/>
                <a:cs typeface="Arial" pitchFamily="34" charset="0"/>
              </a:rPr>
              <a:t>Endocytosis</a:t>
            </a:r>
            <a:r>
              <a:rPr lang="en-US" sz="2400" b="1" dirty="0" smtClean="0">
                <a:latin typeface="Arial" pitchFamily="34" charset="0"/>
                <a:cs typeface="Arial" pitchFamily="34" charset="0"/>
              </a:rPr>
              <a:t>, acidification of the </a:t>
            </a:r>
            <a:r>
              <a:rPr lang="en-US" sz="2400" b="1" dirty="0" err="1" smtClean="0">
                <a:latin typeface="Arial" pitchFamily="34" charset="0"/>
                <a:cs typeface="Arial" pitchFamily="34" charset="0"/>
              </a:rPr>
              <a:t>endosomal</a:t>
            </a:r>
            <a:r>
              <a:rPr lang="en-US" sz="2400" b="1" dirty="0" smtClean="0">
                <a:latin typeface="Arial" pitchFamily="34" charset="0"/>
                <a:cs typeface="Arial" pitchFamily="34" charset="0"/>
              </a:rPr>
              <a:t> compartment</a:t>
            </a:r>
            <a:endParaRPr lang="en-US" sz="2400" b="1" dirty="0">
              <a:latin typeface="Arial" pitchFamily="34" charset="0"/>
              <a:cs typeface="Arial" pitchFamily="34" charset="0"/>
            </a:endParaRPr>
          </a:p>
        </p:txBody>
      </p:sp>
      <p:pic>
        <p:nvPicPr>
          <p:cNvPr id="64514" name="Picture 2" descr="http://ovidsp.tx.ovid.com/FullTextService/CT%7B06b9ee1beed594193f3c316f2e65c10448066232236ffc329632241caa4b255237c3b38afd6ee8e7113ba7273b406f68%7D/DA1DB2DC5C27FF1.jpg"/>
          <p:cNvPicPr>
            <a:picLocks noChangeAspect="1" noChangeArrowheads="1"/>
          </p:cNvPicPr>
          <p:nvPr/>
        </p:nvPicPr>
        <p:blipFill>
          <a:blip r:embed="rId3" cstate="print"/>
          <a:srcRect/>
          <a:stretch>
            <a:fillRect/>
          </a:stretch>
        </p:blipFill>
        <p:spPr bwMode="auto">
          <a:xfrm>
            <a:off x="4559772" y="1828800"/>
            <a:ext cx="4584229" cy="5029201"/>
          </a:xfrm>
          <a:prstGeom prst="rect">
            <a:avLst/>
          </a:prstGeom>
          <a:noFill/>
        </p:spPr>
      </p:pic>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sz="3200"/>
              <a:t>Genome structure</a:t>
            </a:r>
          </a:p>
        </p:txBody>
      </p:sp>
      <p:sp>
        <p:nvSpPr>
          <p:cNvPr id="129027" name="Rectangle 3"/>
          <p:cNvSpPr>
            <a:spLocks noGrp="1" noChangeArrowheads="1"/>
          </p:cNvSpPr>
          <p:nvPr>
            <p:ph type="body" idx="1"/>
          </p:nvPr>
        </p:nvSpPr>
        <p:spPr>
          <a:xfrm>
            <a:off x="609600" y="914400"/>
            <a:ext cx="8534400" cy="4724400"/>
          </a:xfrm>
        </p:spPr>
        <p:txBody>
          <a:bodyPr/>
          <a:lstStyle/>
          <a:p>
            <a:pPr>
              <a:lnSpc>
                <a:spcPct val="90000"/>
              </a:lnSpc>
            </a:pPr>
            <a:r>
              <a:rPr lang="en-US" sz="1800" b="1" dirty="0">
                <a:latin typeface="Arial" pitchFamily="34" charset="0"/>
                <a:cs typeface="Arial" pitchFamily="34" charset="0"/>
              </a:rPr>
              <a:t>Genome is positive-sense ssRNA</a:t>
            </a:r>
          </a:p>
          <a:p>
            <a:pPr lvl="1">
              <a:lnSpc>
                <a:spcPct val="90000"/>
              </a:lnSpc>
            </a:pPr>
            <a:r>
              <a:rPr lang="en-US" sz="1800" b="1" dirty="0" smtClean="0">
                <a:latin typeface="Arial" pitchFamily="34" charset="0"/>
                <a:cs typeface="Arial" pitchFamily="34" charset="0"/>
              </a:rPr>
              <a:t>9.6 </a:t>
            </a:r>
            <a:r>
              <a:rPr lang="en-US" sz="1800" b="1" dirty="0">
                <a:latin typeface="Arial" pitchFamily="34" charset="0"/>
                <a:cs typeface="Arial" pitchFamily="34" charset="0"/>
              </a:rPr>
              <a:t>kb in length</a:t>
            </a:r>
          </a:p>
          <a:p>
            <a:pPr>
              <a:lnSpc>
                <a:spcPct val="110000"/>
              </a:lnSpc>
            </a:pPr>
            <a:r>
              <a:rPr lang="en-US" sz="1800" b="1" dirty="0" smtClean="0">
                <a:latin typeface="Arial" pitchFamily="34" charset="0"/>
                <a:cs typeface="Arial" pitchFamily="34" charset="0"/>
              </a:rPr>
              <a:t>5’ NCR has IRES activity</a:t>
            </a:r>
          </a:p>
          <a:p>
            <a:pPr lvl="1">
              <a:lnSpc>
                <a:spcPct val="110000"/>
              </a:lnSpc>
            </a:pPr>
            <a:r>
              <a:rPr lang="en-US" sz="1800" b="1" dirty="0" smtClean="0">
                <a:latin typeface="Arial" pitchFamily="34" charset="0"/>
                <a:cs typeface="Arial" pitchFamily="34" charset="0"/>
              </a:rPr>
              <a:t>Internal ribosome entry site, IRES</a:t>
            </a:r>
          </a:p>
          <a:p>
            <a:pPr lvl="1">
              <a:lnSpc>
                <a:spcPct val="110000"/>
              </a:lnSpc>
            </a:pPr>
            <a:r>
              <a:rPr lang="en-US" sz="1800" b="1" dirty="0" smtClean="0">
                <a:latin typeface="Arial" pitchFamily="34" charset="0"/>
                <a:cs typeface="Arial" pitchFamily="34" charset="0"/>
              </a:rPr>
              <a:t>Directs cap-independent initiation of translation of the single large ORF</a:t>
            </a:r>
          </a:p>
          <a:p>
            <a:pPr>
              <a:lnSpc>
                <a:spcPct val="110000"/>
              </a:lnSpc>
            </a:pPr>
            <a:r>
              <a:rPr lang="en-US" sz="1800" b="1" dirty="0" smtClean="0">
                <a:latin typeface="Arial" pitchFamily="34" charset="0"/>
                <a:cs typeface="Arial" pitchFamily="34" charset="0"/>
              </a:rPr>
              <a:t>3’NCR has</a:t>
            </a:r>
            <a:endParaRPr lang="en-US" sz="1800" b="1" dirty="0">
              <a:latin typeface="Arial" pitchFamily="34" charset="0"/>
              <a:cs typeface="Arial" pitchFamily="34" charset="0"/>
            </a:endParaRPr>
          </a:p>
          <a:p>
            <a:pPr lvl="1">
              <a:lnSpc>
                <a:spcPct val="110000"/>
              </a:lnSpc>
            </a:pPr>
            <a:r>
              <a:rPr lang="en-US" sz="1800" b="1" dirty="0" smtClean="0">
                <a:latin typeface="Arial" pitchFamily="34" charset="0"/>
                <a:cs typeface="Arial" pitchFamily="34" charset="0"/>
              </a:rPr>
              <a:t>Short variable domain and a </a:t>
            </a:r>
            <a:r>
              <a:rPr lang="en-US" sz="1800" b="1" dirty="0" err="1" smtClean="0">
                <a:latin typeface="Arial" pitchFamily="34" charset="0"/>
                <a:cs typeface="Arial" pitchFamily="34" charset="0"/>
              </a:rPr>
              <a:t>polyuridine</a:t>
            </a:r>
            <a:r>
              <a:rPr lang="en-US" sz="1800" b="1" dirty="0" smtClean="0">
                <a:latin typeface="Arial" pitchFamily="34" charset="0"/>
                <a:cs typeface="Arial" pitchFamily="34" charset="0"/>
              </a:rPr>
              <a:t> / </a:t>
            </a:r>
            <a:r>
              <a:rPr lang="en-US" sz="1800" b="1" dirty="0" err="1" smtClean="0">
                <a:latin typeface="Arial" pitchFamily="34" charset="0"/>
                <a:cs typeface="Arial" pitchFamily="34" charset="0"/>
              </a:rPr>
              <a:t>polypyrimidine</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polyU</a:t>
            </a:r>
            <a:r>
              <a:rPr lang="en-US" sz="1800" b="1" dirty="0" smtClean="0">
                <a:latin typeface="Arial" pitchFamily="34" charset="0"/>
                <a:cs typeface="Arial" pitchFamily="34" charset="0"/>
              </a:rPr>
              <a:t>/UC) tract</a:t>
            </a:r>
          </a:p>
          <a:p>
            <a:pPr lvl="1">
              <a:lnSpc>
                <a:spcPct val="110000"/>
              </a:lnSpc>
            </a:pPr>
            <a:r>
              <a:rPr lang="en-US" sz="1800" b="1" dirty="0" smtClean="0">
                <a:latin typeface="Arial" pitchFamily="34" charset="0"/>
                <a:cs typeface="Arial" pitchFamily="34" charset="0"/>
              </a:rPr>
              <a:t>Cellular factors bind to the HCV 3’NCR, including PTB and La antigen</a:t>
            </a:r>
            <a:endParaRPr lang="en-US" sz="1800" b="1" dirty="0">
              <a:latin typeface="Arial" pitchFamily="34" charset="0"/>
              <a:cs typeface="Arial" pitchFamily="34" charset="0"/>
            </a:endParaRPr>
          </a:p>
          <a:p>
            <a:pPr lvl="2">
              <a:lnSpc>
                <a:spcPct val="90000"/>
              </a:lnSpc>
            </a:pPr>
            <a:endParaRPr lang="en-US" sz="1800" b="1" dirty="0">
              <a:latin typeface="Arial" pitchFamily="34" charset="0"/>
              <a:cs typeface="Arial" pitchFamily="34" charset="0"/>
            </a:endParaRPr>
          </a:p>
          <a:p>
            <a:pPr lvl="1">
              <a:lnSpc>
                <a:spcPct val="90000"/>
              </a:lnSpc>
            </a:pPr>
            <a:endParaRPr lang="en-US" sz="1800" b="1" dirty="0">
              <a:latin typeface="Arial" pitchFamily="34" charset="0"/>
              <a:cs typeface="Arial" pitchFamily="34" charset="0"/>
            </a:endParaRPr>
          </a:p>
        </p:txBody>
      </p:sp>
      <p:pic>
        <p:nvPicPr>
          <p:cNvPr id="62465" name="Picture 1"/>
          <p:cNvPicPr>
            <a:picLocks noChangeAspect="1" noChangeArrowheads="1"/>
          </p:cNvPicPr>
          <p:nvPr/>
        </p:nvPicPr>
        <p:blipFill>
          <a:blip r:embed="rId3" cstate="print"/>
          <a:srcRect/>
          <a:stretch>
            <a:fillRect/>
          </a:stretch>
        </p:blipFill>
        <p:spPr bwMode="auto">
          <a:xfrm>
            <a:off x="228600" y="4419600"/>
            <a:ext cx="8634838" cy="747006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6" name="Rectangle 6"/>
          <p:cNvSpPr>
            <a:spLocks noGrp="1" noChangeArrowheads="1"/>
          </p:cNvSpPr>
          <p:nvPr>
            <p:ph type="title"/>
          </p:nvPr>
        </p:nvSpPr>
        <p:spPr/>
        <p:txBody>
          <a:bodyPr/>
          <a:lstStyle/>
          <a:p>
            <a:r>
              <a:rPr lang="en-US" sz="3200" b="1" dirty="0" smtClean="0"/>
              <a:t>Introduction</a:t>
            </a:r>
            <a:endParaRPr lang="en-US" sz="3200" b="1" dirty="0"/>
          </a:p>
        </p:txBody>
      </p:sp>
      <p:sp>
        <p:nvSpPr>
          <p:cNvPr id="5127" name="Rectangle 7"/>
          <p:cNvSpPr>
            <a:spLocks noGrp="1" noChangeArrowheads="1"/>
          </p:cNvSpPr>
          <p:nvPr>
            <p:ph type="body" idx="1"/>
          </p:nvPr>
        </p:nvSpPr>
        <p:spPr>
          <a:xfrm>
            <a:off x="609600" y="1143000"/>
            <a:ext cx="7924800" cy="5257800"/>
          </a:xfrm>
        </p:spPr>
        <p:txBody>
          <a:bodyPr/>
          <a:lstStyle/>
          <a:p>
            <a:r>
              <a:rPr lang="en-US" sz="2400" b="1" dirty="0">
                <a:latin typeface="Arial" pitchFamily="34" charset="0"/>
                <a:cs typeface="Arial" pitchFamily="34" charset="0"/>
              </a:rPr>
              <a:t>Large family of related positive-sense RNA viruses</a:t>
            </a:r>
          </a:p>
          <a:p>
            <a:r>
              <a:rPr lang="en-US" sz="2400" b="1" dirty="0">
                <a:latin typeface="Arial" pitchFamily="34" charset="0"/>
                <a:cs typeface="Arial" pitchFamily="34" charset="0"/>
              </a:rPr>
              <a:t>Separated from </a:t>
            </a:r>
            <a:r>
              <a:rPr lang="en-US" sz="2400" b="1" dirty="0" smtClean="0">
                <a:latin typeface="Arial" pitchFamily="34" charset="0"/>
                <a:cs typeface="Arial" pitchFamily="34" charset="0"/>
              </a:rPr>
              <a:t>the family </a:t>
            </a:r>
            <a:r>
              <a:rPr lang="en-US" sz="2400" b="1" i="1" dirty="0">
                <a:latin typeface="Arial" pitchFamily="34" charset="0"/>
                <a:cs typeface="Arial" pitchFamily="34" charset="0"/>
              </a:rPr>
              <a:t>Togaviridae</a:t>
            </a:r>
            <a:r>
              <a:rPr lang="en-US" sz="2400" b="1" dirty="0">
                <a:latin typeface="Arial" pitchFamily="34" charset="0"/>
                <a:cs typeface="Arial" pitchFamily="34" charset="0"/>
              </a:rPr>
              <a:t> in 1986</a:t>
            </a:r>
          </a:p>
          <a:p>
            <a:r>
              <a:rPr lang="en-US" sz="2400" b="1" dirty="0" smtClean="0">
                <a:latin typeface="Arial" pitchFamily="34" charset="0"/>
                <a:cs typeface="Arial" pitchFamily="34" charset="0"/>
              </a:rPr>
              <a:t>Four </a:t>
            </a:r>
            <a:r>
              <a:rPr lang="en-US" sz="2400" b="1" dirty="0">
                <a:latin typeface="Arial" pitchFamily="34" charset="0"/>
                <a:cs typeface="Arial" pitchFamily="34" charset="0"/>
              </a:rPr>
              <a:t>genera</a:t>
            </a:r>
          </a:p>
          <a:p>
            <a:pPr lvl="1"/>
            <a:r>
              <a:rPr lang="en-US" sz="2000" b="1" i="1" dirty="0">
                <a:latin typeface="Arial" pitchFamily="34" charset="0"/>
                <a:cs typeface="Arial" pitchFamily="34" charset="0"/>
              </a:rPr>
              <a:t>Flavivirus</a:t>
            </a:r>
            <a:r>
              <a:rPr lang="en-US" sz="2000" b="1" dirty="0">
                <a:latin typeface="Arial" pitchFamily="34" charset="0"/>
                <a:cs typeface="Arial" pitchFamily="34" charset="0"/>
              </a:rPr>
              <a:t> (from Latin, </a:t>
            </a:r>
            <a:r>
              <a:rPr lang="en-US" sz="2000" b="1" i="1" dirty="0" err="1" smtClean="0">
                <a:latin typeface="Arial" pitchFamily="34" charset="0"/>
                <a:cs typeface="Arial" pitchFamily="34" charset="0"/>
              </a:rPr>
              <a:t>flavus</a:t>
            </a:r>
            <a:r>
              <a:rPr lang="en-US" sz="2000" b="1" i="1" dirty="0" smtClean="0">
                <a:latin typeface="Arial" pitchFamily="34" charset="0"/>
                <a:cs typeface="Arial" pitchFamily="34" charset="0"/>
              </a:rPr>
              <a:t> </a:t>
            </a:r>
            <a:r>
              <a:rPr lang="en-US" sz="2000" b="1" dirty="0" smtClean="0">
                <a:latin typeface="Arial" pitchFamily="34" charset="0"/>
                <a:cs typeface="Arial" pitchFamily="34" charset="0"/>
              </a:rPr>
              <a:t>= yellow</a:t>
            </a:r>
            <a:r>
              <a:rPr lang="en-US" sz="2000" b="1" dirty="0">
                <a:latin typeface="Arial" pitchFamily="34" charset="0"/>
                <a:cs typeface="Arial" pitchFamily="34" charset="0"/>
              </a:rPr>
              <a:t>)</a:t>
            </a:r>
          </a:p>
          <a:p>
            <a:pPr lvl="1"/>
            <a:r>
              <a:rPr lang="en-US" sz="2000" b="1" i="1" dirty="0" smtClean="0">
                <a:latin typeface="Arial" pitchFamily="34" charset="0"/>
                <a:cs typeface="Arial" pitchFamily="34" charset="0"/>
              </a:rPr>
              <a:t>Hepacivirus </a:t>
            </a:r>
            <a:r>
              <a:rPr lang="en-US" sz="2000" b="1" dirty="0">
                <a:latin typeface="Arial" pitchFamily="34" charset="0"/>
                <a:cs typeface="Arial" pitchFamily="34" charset="0"/>
              </a:rPr>
              <a:t>(from Greek, </a:t>
            </a:r>
            <a:r>
              <a:rPr lang="en-US" sz="2000" b="1" i="1" dirty="0">
                <a:latin typeface="Arial" pitchFamily="34" charset="0"/>
                <a:cs typeface="Arial" pitchFamily="34" charset="0"/>
              </a:rPr>
              <a:t>hepar</a:t>
            </a:r>
            <a:r>
              <a:rPr lang="en-US" sz="2000" b="1" dirty="0">
                <a:latin typeface="Arial" pitchFamily="34" charset="0"/>
                <a:cs typeface="Arial" pitchFamily="34" charset="0"/>
              </a:rPr>
              <a:t>, </a:t>
            </a:r>
            <a:r>
              <a:rPr lang="en-US" sz="2000" b="1" i="1" dirty="0" err="1" smtClean="0">
                <a:latin typeface="Arial" pitchFamily="34" charset="0"/>
                <a:cs typeface="Arial" pitchFamily="34" charset="0"/>
              </a:rPr>
              <a:t>hepatos</a:t>
            </a:r>
            <a:r>
              <a:rPr lang="en-US" sz="2000" b="1" i="1" dirty="0" smtClean="0">
                <a:latin typeface="Arial" pitchFamily="34" charset="0"/>
                <a:cs typeface="Arial" pitchFamily="34" charset="0"/>
              </a:rPr>
              <a:t> </a:t>
            </a:r>
            <a:r>
              <a:rPr lang="en-US" sz="2000" b="1" dirty="0" smtClean="0">
                <a:latin typeface="Arial" pitchFamily="34" charset="0"/>
                <a:cs typeface="Arial" pitchFamily="34" charset="0"/>
              </a:rPr>
              <a:t>= liver)</a:t>
            </a:r>
          </a:p>
          <a:p>
            <a:pPr lvl="1"/>
            <a:r>
              <a:rPr lang="en-US" sz="2000" b="1" i="1" dirty="0" smtClean="0">
                <a:latin typeface="Arial" pitchFamily="34" charset="0"/>
                <a:cs typeface="Arial" pitchFamily="34" charset="0"/>
              </a:rPr>
              <a:t>Pestivirus</a:t>
            </a:r>
            <a:r>
              <a:rPr lang="en-US" sz="2000" b="1" dirty="0" smtClean="0">
                <a:latin typeface="Arial" pitchFamily="34" charset="0"/>
                <a:cs typeface="Arial" pitchFamily="34" charset="0"/>
              </a:rPr>
              <a:t> (from Latin, </a:t>
            </a:r>
            <a:r>
              <a:rPr lang="en-US" sz="2000" b="1" i="1" dirty="0" err="1" smtClean="0">
                <a:latin typeface="Arial" pitchFamily="34" charset="0"/>
                <a:cs typeface="Arial" pitchFamily="34" charset="0"/>
              </a:rPr>
              <a:t>pestis</a:t>
            </a:r>
            <a:r>
              <a:rPr lang="en-US" sz="2000" b="1" i="1" dirty="0" smtClean="0">
                <a:latin typeface="Arial" pitchFamily="34" charset="0"/>
                <a:cs typeface="Arial" pitchFamily="34" charset="0"/>
              </a:rPr>
              <a:t> </a:t>
            </a:r>
            <a:r>
              <a:rPr lang="en-US" sz="2000" b="1" dirty="0" smtClean="0">
                <a:latin typeface="Arial" pitchFamily="34" charset="0"/>
                <a:cs typeface="Arial" pitchFamily="34" charset="0"/>
              </a:rPr>
              <a:t>= plague)</a:t>
            </a:r>
          </a:p>
          <a:p>
            <a:pPr lvl="1"/>
            <a:r>
              <a:rPr lang="en-US" sz="2000" b="1" i="1" dirty="0" err="1" smtClean="0">
                <a:latin typeface="Arial" pitchFamily="34" charset="0"/>
                <a:cs typeface="Arial" pitchFamily="34" charset="0"/>
              </a:rPr>
              <a:t>Pegivirus</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Pe</a:t>
            </a:r>
            <a:r>
              <a:rPr lang="en-US" sz="2000" b="1" dirty="0" smtClean="0">
                <a:latin typeface="Arial" pitchFamily="34" charset="0"/>
                <a:cs typeface="Arial" pitchFamily="34" charset="0"/>
              </a:rPr>
              <a:t>” for persistent, “g” for “G” virus)  </a:t>
            </a:r>
            <a:endParaRPr lang="en-US" sz="2000" b="1" dirty="0">
              <a:latin typeface="Arial" pitchFamily="34" charset="0"/>
              <a:cs typeface="Arial" pitchFamily="34" charset="0"/>
            </a:endParaRPr>
          </a:p>
          <a:p>
            <a:r>
              <a:rPr lang="en-US" sz="2400" b="1" dirty="0" smtClean="0">
                <a:latin typeface="Arial" pitchFamily="34" charset="0"/>
                <a:cs typeface="Arial" pitchFamily="34" charset="0"/>
              </a:rPr>
              <a:t>Share </a:t>
            </a:r>
            <a:r>
              <a:rPr lang="en-US" sz="2400" b="1" dirty="0">
                <a:latin typeface="Arial" pitchFamily="34" charset="0"/>
                <a:cs typeface="Arial" pitchFamily="34" charset="0"/>
              </a:rPr>
              <a:t>similarities in virion morphology, genome organization &amp; presumed replication </a:t>
            </a:r>
            <a:r>
              <a:rPr lang="en-US" sz="2400" b="1" dirty="0" smtClean="0">
                <a:latin typeface="Arial" pitchFamily="34" charset="0"/>
                <a:cs typeface="Arial" pitchFamily="34" charset="0"/>
              </a:rPr>
              <a:t>strategy</a:t>
            </a:r>
          </a:p>
          <a:p>
            <a:pPr lvl="1"/>
            <a:r>
              <a:rPr lang="en-US" sz="2000" b="1" dirty="0" smtClean="0">
                <a:latin typeface="Arial" pitchFamily="34" charset="0"/>
                <a:cs typeface="Arial" pitchFamily="34" charset="0"/>
              </a:rPr>
              <a:t>All members lack a 3’-terminal poly(A) tract</a:t>
            </a:r>
          </a:p>
          <a:p>
            <a:pPr lvl="1"/>
            <a:r>
              <a:rPr lang="en-US" sz="2000" b="1" dirty="0" smtClean="0">
                <a:latin typeface="Arial" pitchFamily="34" charset="0"/>
                <a:cs typeface="Arial" pitchFamily="34" charset="0"/>
              </a:rPr>
              <a:t>Translation of genome RNA: </a:t>
            </a:r>
            <a:r>
              <a:rPr lang="en-US" sz="2000" b="1" dirty="0" err="1" smtClean="0">
                <a:latin typeface="Arial" pitchFamily="34" charset="0"/>
                <a:cs typeface="Arial" pitchFamily="34" charset="0"/>
              </a:rPr>
              <a:t>flavivirus</a:t>
            </a:r>
            <a:r>
              <a:rPr lang="en-US" sz="2000" b="1" dirty="0" smtClean="0">
                <a:latin typeface="Arial" pitchFamily="34" charset="0"/>
                <a:cs typeface="Arial" pitchFamily="34" charset="0"/>
              </a:rPr>
              <a:t>, cap-dependent; others use IRES</a:t>
            </a:r>
            <a:endParaRPr lang="en-US" sz="2000" b="1" dirty="0">
              <a:latin typeface="Arial" pitchFamily="34" charset="0"/>
              <a:cs typeface="Arial" pitchFamily="34" charset="0"/>
            </a:endParaRPr>
          </a:p>
          <a:p>
            <a:r>
              <a:rPr lang="en-US" sz="2400" b="1" dirty="0">
                <a:latin typeface="Arial" pitchFamily="34" charset="0"/>
                <a:cs typeface="Arial" pitchFamily="34" charset="0"/>
              </a:rPr>
              <a:t>Many of </a:t>
            </a:r>
            <a:r>
              <a:rPr lang="en-US" sz="2400" b="1" dirty="0" smtClean="0">
                <a:latin typeface="Arial" pitchFamily="34" charset="0"/>
                <a:cs typeface="Arial" pitchFamily="34" charset="0"/>
              </a:rPr>
              <a:t>the family </a:t>
            </a:r>
            <a:r>
              <a:rPr lang="en-US" sz="2400" b="1" i="1" dirty="0">
                <a:latin typeface="Arial" pitchFamily="34" charset="0"/>
                <a:cs typeface="Arial" pitchFamily="34" charset="0"/>
              </a:rPr>
              <a:t>Flaviviridae</a:t>
            </a:r>
            <a:r>
              <a:rPr lang="en-US" sz="2400" b="1" dirty="0">
                <a:latin typeface="Arial" pitchFamily="34" charset="0"/>
                <a:cs typeface="Arial" pitchFamily="34" charset="0"/>
              </a:rPr>
              <a:t> are human </a:t>
            </a:r>
            <a:r>
              <a:rPr lang="en-US" sz="2400" b="1" dirty="0" smtClean="0">
                <a:latin typeface="Arial" pitchFamily="34" charset="0"/>
                <a:cs typeface="Arial" pitchFamily="34" charset="0"/>
              </a:rPr>
              <a:t>and/or </a:t>
            </a:r>
            <a:r>
              <a:rPr lang="en-US" sz="2400" b="1" dirty="0">
                <a:latin typeface="Arial" pitchFamily="34" charset="0"/>
                <a:cs typeface="Arial" pitchFamily="34" charset="0"/>
              </a:rPr>
              <a:t>animal pathogens </a:t>
            </a:r>
          </a:p>
        </p:txBody>
      </p:sp>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800600" y="1295400"/>
            <a:ext cx="3657600" cy="4648200"/>
          </a:xfrm>
        </p:spPr>
        <p:txBody>
          <a:bodyPr/>
          <a:lstStyle/>
          <a:p>
            <a:r>
              <a:rPr lang="en-US" dirty="0" smtClean="0"/>
              <a:t>Information retrieval from viral genomes: Different strategies for decoding the information in viral genomes</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533400" y="228600"/>
            <a:ext cx="4037273" cy="6462138"/>
          </a:xfrm>
          <a:prstGeom prst="rect">
            <a:avLst/>
          </a:prstGeom>
          <a:noFill/>
          <a:ln w="9525">
            <a:noFill/>
            <a:miter lim="800000"/>
            <a:headEnd/>
            <a:tailEnd/>
          </a:ln>
        </p:spPr>
      </p:pic>
      <p:sp>
        <p:nvSpPr>
          <p:cNvPr id="5" name="Rounded Rectangle 4"/>
          <p:cNvSpPr/>
          <p:nvPr/>
        </p:nvSpPr>
        <p:spPr bwMode="auto">
          <a:xfrm>
            <a:off x="533400" y="5181600"/>
            <a:ext cx="457200" cy="228600"/>
          </a:xfrm>
          <a:prstGeom prst="roundRect">
            <a:avLst/>
          </a:prstGeom>
          <a:noFill/>
          <a:ln w="57150" cap="flat" cmpd="sng" algn="ctr">
            <a:solidFill>
              <a:srgbClr val="FF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imes New Roman" pitchFamily="18" charset="0"/>
            </a:endParaRPr>
          </a:p>
        </p:txBody>
      </p:sp>
      <p:sp>
        <p:nvSpPr>
          <p:cNvPr id="6" name="Rectangle 5"/>
          <p:cNvSpPr/>
          <p:nvPr/>
        </p:nvSpPr>
        <p:spPr>
          <a:xfrm>
            <a:off x="4800600" y="5486400"/>
            <a:ext cx="3903120" cy="584775"/>
          </a:xfrm>
          <a:prstGeom prst="rect">
            <a:avLst/>
          </a:prstGeom>
        </p:spPr>
        <p:txBody>
          <a:bodyPr wrap="none">
            <a:spAutoFit/>
          </a:bodyPr>
          <a:lstStyle/>
          <a:p>
            <a:r>
              <a:rPr lang="en-US" dirty="0" smtClean="0"/>
              <a:t>I.R.E.S. Database</a:t>
            </a:r>
          </a:p>
          <a:p>
            <a:r>
              <a:rPr lang="en-US" dirty="0" smtClean="0"/>
              <a:t>http://www.rangueil.inserm.fr/IRESdatabase/</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lstStyle/>
          <a:p>
            <a:r>
              <a:rPr lang="en-US" sz="2800" b="1" dirty="0" smtClean="0"/>
              <a:t>5’-end dependent versus independent translation</a:t>
            </a:r>
            <a:endParaRPr lang="en-US" sz="2800" b="1" dirty="0"/>
          </a:p>
        </p:txBody>
      </p:sp>
      <p:sp>
        <p:nvSpPr>
          <p:cNvPr id="3" name="Content Placeholder 2"/>
          <p:cNvSpPr>
            <a:spLocks noGrp="1"/>
          </p:cNvSpPr>
          <p:nvPr>
            <p:ph idx="1"/>
          </p:nvPr>
        </p:nvSpPr>
        <p:spPr>
          <a:xfrm>
            <a:off x="533400" y="2971800"/>
            <a:ext cx="8077200" cy="2971800"/>
          </a:xfrm>
        </p:spPr>
        <p:txBody>
          <a:bodyPr/>
          <a:lstStyle/>
          <a:p>
            <a:r>
              <a:rPr lang="en-US" sz="2400" dirty="0" smtClean="0"/>
              <a:t>Two mechanisms by which ribosomes bind to mRNA</a:t>
            </a:r>
          </a:p>
          <a:p>
            <a:r>
              <a:rPr lang="en-US" sz="2400" dirty="0" smtClean="0"/>
              <a:t>Cap-dependent translation</a:t>
            </a:r>
          </a:p>
          <a:p>
            <a:pPr lvl="1"/>
            <a:r>
              <a:rPr lang="en-US" sz="2400" dirty="0" smtClean="0"/>
              <a:t>The initiation complex binds to the 5’ cap structure and moves until the initiation AUG </a:t>
            </a:r>
            <a:r>
              <a:rPr lang="en-US" sz="2400" dirty="0" err="1" smtClean="0"/>
              <a:t>codon</a:t>
            </a:r>
            <a:r>
              <a:rPr lang="en-US" sz="2400" dirty="0" smtClean="0"/>
              <a:t> is encountered</a:t>
            </a:r>
          </a:p>
          <a:p>
            <a:r>
              <a:rPr lang="en-US" sz="2400" dirty="0" smtClean="0"/>
              <a:t>IRES-dependent translation</a:t>
            </a:r>
          </a:p>
          <a:p>
            <a:pPr lvl="1"/>
            <a:r>
              <a:rPr lang="en-US" sz="2400" dirty="0" smtClean="0"/>
              <a:t>Ribosome binds the internal ribosome entry site (IRES), rather than at the mRNA 5’ end</a:t>
            </a:r>
          </a:p>
          <a:p>
            <a:endParaRPr lang="en-US" sz="2400" dirty="0"/>
          </a:p>
        </p:txBody>
      </p:sp>
      <p:pic>
        <p:nvPicPr>
          <p:cNvPr id="1026" name="Picture 2"/>
          <p:cNvPicPr>
            <a:picLocks noChangeAspect="1" noChangeArrowheads="1"/>
          </p:cNvPicPr>
          <p:nvPr/>
        </p:nvPicPr>
        <p:blipFill>
          <a:blip r:embed="rId2" cstate="print"/>
          <a:srcRect/>
          <a:stretch>
            <a:fillRect/>
          </a:stretch>
        </p:blipFill>
        <p:spPr bwMode="auto">
          <a:xfrm>
            <a:off x="533400" y="1219200"/>
            <a:ext cx="4572000" cy="15621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6019800" y="1066800"/>
            <a:ext cx="1804987" cy="1804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IRES types</a:t>
            </a:r>
            <a:endParaRPr lang="en-US" b="1" dirty="0"/>
          </a:p>
        </p:txBody>
      </p:sp>
      <p:sp>
        <p:nvSpPr>
          <p:cNvPr id="3" name="Content Placeholder 2"/>
          <p:cNvSpPr>
            <a:spLocks noGrp="1"/>
          </p:cNvSpPr>
          <p:nvPr>
            <p:ph idx="1"/>
          </p:nvPr>
        </p:nvSpPr>
        <p:spPr>
          <a:xfrm>
            <a:off x="6248400" y="1066800"/>
            <a:ext cx="2667000" cy="5334000"/>
          </a:xfrm>
        </p:spPr>
        <p:txBody>
          <a:bodyPr/>
          <a:lstStyle/>
          <a:p>
            <a:r>
              <a:rPr lang="en-US" sz="1800" dirty="0" smtClean="0"/>
              <a:t>IRESs contain extensive regions of RNA secondary structures; five groups</a:t>
            </a:r>
          </a:p>
          <a:p>
            <a:r>
              <a:rPr lang="en-US" sz="1800" dirty="0" smtClean="0"/>
              <a:t>A, type 1, poliovirus</a:t>
            </a:r>
          </a:p>
          <a:p>
            <a:r>
              <a:rPr lang="en-US" sz="1800" dirty="0" smtClean="0"/>
              <a:t>B, type 2, </a:t>
            </a:r>
            <a:r>
              <a:rPr lang="en-US" sz="1800" dirty="0" err="1" smtClean="0"/>
              <a:t>aphtoviruses</a:t>
            </a:r>
            <a:r>
              <a:rPr lang="en-US" sz="1800" dirty="0" smtClean="0"/>
              <a:t> and </a:t>
            </a:r>
            <a:r>
              <a:rPr lang="en-US" sz="1800" dirty="0" err="1" smtClean="0"/>
              <a:t>cardioviruses</a:t>
            </a:r>
            <a:endParaRPr lang="en-US" sz="1800" dirty="0" smtClean="0"/>
          </a:p>
          <a:p>
            <a:r>
              <a:rPr lang="en-US" sz="1800" dirty="0" smtClean="0"/>
              <a:t>C, type </a:t>
            </a:r>
            <a:r>
              <a:rPr lang="en-US" sz="1800" dirty="0" smtClean="0"/>
              <a:t>3, </a:t>
            </a:r>
            <a:r>
              <a:rPr lang="en-US" sz="1800" b="1" dirty="0" smtClean="0">
                <a:solidFill>
                  <a:srgbClr val="FFFF00"/>
                </a:solidFill>
              </a:rPr>
              <a:t>hepatitis C virus</a:t>
            </a:r>
            <a:r>
              <a:rPr lang="en-US" sz="1800" dirty="0" smtClean="0">
                <a:solidFill>
                  <a:srgbClr val="FFFF00"/>
                </a:solidFill>
              </a:rPr>
              <a:t>. </a:t>
            </a:r>
            <a:r>
              <a:rPr lang="en-US" sz="1800" dirty="0" smtClean="0"/>
              <a:t> The 3’ end of the IRES extends beyond the AUG initiation </a:t>
            </a:r>
            <a:r>
              <a:rPr lang="en-US" sz="1800" dirty="0" err="1" smtClean="0"/>
              <a:t>codon</a:t>
            </a:r>
            <a:endParaRPr lang="en-US" sz="1800" dirty="0" smtClean="0"/>
          </a:p>
          <a:p>
            <a:r>
              <a:rPr lang="en-US" sz="1800" dirty="0" smtClean="0"/>
              <a:t>D, type </a:t>
            </a:r>
            <a:r>
              <a:rPr lang="en-US" sz="1800" dirty="0" smtClean="0"/>
              <a:t>4, </a:t>
            </a:r>
            <a:r>
              <a:rPr lang="en-US" sz="1800" dirty="0" smtClean="0"/>
              <a:t>cricket paralysis virus (the family </a:t>
            </a:r>
            <a:r>
              <a:rPr lang="en-US" sz="1800" i="1" dirty="0" err="1" smtClean="0"/>
              <a:t>Dicistroviridae</a:t>
            </a:r>
            <a:r>
              <a:rPr lang="en-US" sz="1800" dirty="0" smtClean="0"/>
              <a:t>)</a:t>
            </a:r>
          </a:p>
          <a:p>
            <a:endParaRPr lang="en-US" sz="1800" dirty="0"/>
          </a:p>
        </p:txBody>
      </p:sp>
      <p:pic>
        <p:nvPicPr>
          <p:cNvPr id="2050" name="Picture 2"/>
          <p:cNvPicPr>
            <a:picLocks noChangeAspect="1" noChangeArrowheads="1"/>
          </p:cNvPicPr>
          <p:nvPr/>
        </p:nvPicPr>
        <p:blipFill>
          <a:blip r:embed="rId2" cstate="print"/>
          <a:srcRect/>
          <a:stretch>
            <a:fillRect/>
          </a:stretch>
        </p:blipFill>
        <p:spPr bwMode="auto">
          <a:xfrm>
            <a:off x="381000" y="1143000"/>
            <a:ext cx="5505450" cy="5374679"/>
          </a:xfrm>
          <a:prstGeom prst="rect">
            <a:avLst/>
          </a:prstGeom>
          <a:noFill/>
          <a:ln w="9525">
            <a:noFill/>
            <a:miter lim="800000"/>
            <a:headEnd/>
            <a:tailEnd/>
          </a:ln>
        </p:spPr>
      </p:pic>
      <p:sp>
        <p:nvSpPr>
          <p:cNvPr id="4" name="Rounded Rectangle 3"/>
          <p:cNvSpPr/>
          <p:nvPr/>
        </p:nvSpPr>
        <p:spPr bwMode="auto">
          <a:xfrm>
            <a:off x="3276600" y="1066800"/>
            <a:ext cx="2609850" cy="2819400"/>
          </a:xfrm>
          <a:prstGeom prst="round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imes New Roman" pitchFamily="18" charset="0"/>
            </a:endParaRPr>
          </a:p>
        </p:txBody>
      </p:sp>
      <p:cxnSp>
        <p:nvCxnSpPr>
          <p:cNvPr id="6" name="Straight Arrow Connector 5"/>
          <p:cNvCxnSpPr/>
          <p:nvPr/>
        </p:nvCxnSpPr>
        <p:spPr bwMode="auto">
          <a:xfrm flipH="1" flipV="1">
            <a:off x="5410200" y="3962400"/>
            <a:ext cx="762000" cy="6858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5’-end-independnet initiation</a:t>
            </a:r>
            <a:endParaRPr lang="en-US" dirty="0"/>
          </a:p>
        </p:txBody>
      </p:sp>
      <p:sp>
        <p:nvSpPr>
          <p:cNvPr id="3" name="Content Placeholder 2"/>
          <p:cNvSpPr>
            <a:spLocks noGrp="1"/>
          </p:cNvSpPr>
          <p:nvPr>
            <p:ph idx="1"/>
          </p:nvPr>
        </p:nvSpPr>
        <p:spPr>
          <a:xfrm>
            <a:off x="3962400" y="914400"/>
            <a:ext cx="4724400" cy="4648200"/>
          </a:xfrm>
        </p:spPr>
        <p:txBody>
          <a:bodyPr/>
          <a:lstStyle/>
          <a:p>
            <a:r>
              <a:rPr lang="en-US" sz="2400" b="1" dirty="0" smtClean="0"/>
              <a:t>Different translation initiation proteins are required for various IRESs</a:t>
            </a:r>
          </a:p>
          <a:p>
            <a:r>
              <a:rPr lang="en-US" sz="2400" b="1" dirty="0" smtClean="0"/>
              <a:t>Initiation of the type I or II IRES requires eIF4G to recruit the 40S ribosomal subunit</a:t>
            </a:r>
          </a:p>
          <a:p>
            <a:r>
              <a:rPr lang="en-US" sz="2400" b="1" dirty="0" smtClean="0">
                <a:solidFill>
                  <a:srgbClr val="FFFF00"/>
                </a:solidFill>
              </a:rPr>
              <a:t>Ribosomal 40S subunit binds directly to hepatitis C virus IRES without translation initiation proteins; eIF3 binds to the IRES and is necessary for recruitment of the 60S ribosomal subunit</a:t>
            </a:r>
            <a:endParaRPr lang="en-US" sz="2400" b="1" dirty="0">
              <a:solidFill>
                <a:srgbClr val="FFFF00"/>
              </a:solidFill>
            </a:endParaRPr>
          </a:p>
        </p:txBody>
      </p:sp>
      <p:pic>
        <p:nvPicPr>
          <p:cNvPr id="3074" name="Picture 2"/>
          <p:cNvPicPr>
            <a:picLocks noChangeAspect="1" noChangeArrowheads="1"/>
          </p:cNvPicPr>
          <p:nvPr/>
        </p:nvPicPr>
        <p:blipFill>
          <a:blip r:embed="rId2" cstate="print"/>
          <a:srcRect/>
          <a:stretch>
            <a:fillRect/>
          </a:stretch>
        </p:blipFill>
        <p:spPr bwMode="auto">
          <a:xfrm>
            <a:off x="381000" y="1676400"/>
            <a:ext cx="3562350" cy="279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381000"/>
            <a:ext cx="3733800" cy="838200"/>
          </a:xfrm>
        </p:spPr>
        <p:txBody>
          <a:bodyPr/>
          <a:lstStyle/>
          <a:p>
            <a:r>
              <a:rPr lang="en-US" sz="2400" b="1" dirty="0" smtClean="0"/>
              <a:t>Complex of the 40S ribosomal subunit with the hepatitis C virus IRES</a:t>
            </a:r>
            <a:endParaRPr lang="en-US" sz="2400" b="1" dirty="0"/>
          </a:p>
        </p:txBody>
      </p:sp>
      <p:sp>
        <p:nvSpPr>
          <p:cNvPr id="3" name="Content Placeholder 2"/>
          <p:cNvSpPr>
            <a:spLocks noGrp="1"/>
          </p:cNvSpPr>
          <p:nvPr>
            <p:ph idx="1"/>
          </p:nvPr>
        </p:nvSpPr>
        <p:spPr>
          <a:xfrm>
            <a:off x="5029200" y="2209800"/>
            <a:ext cx="3581400" cy="4648200"/>
          </a:xfrm>
        </p:spPr>
        <p:txBody>
          <a:bodyPr/>
          <a:lstStyle/>
          <a:p>
            <a:r>
              <a:rPr lang="en-US" sz="2400" dirty="0" smtClean="0"/>
              <a:t>IRES binding induces a conformational change in the 40S subunit and closes the mRNA binding cleft</a:t>
            </a:r>
            <a:endParaRPr lang="en-US" sz="2400" dirty="0"/>
          </a:p>
        </p:txBody>
      </p:sp>
      <p:pic>
        <p:nvPicPr>
          <p:cNvPr id="4098" name="Picture 2"/>
          <p:cNvPicPr>
            <a:picLocks noChangeAspect="1" noChangeArrowheads="1"/>
          </p:cNvPicPr>
          <p:nvPr/>
        </p:nvPicPr>
        <p:blipFill>
          <a:blip r:embed="rId2" cstate="print"/>
          <a:srcRect/>
          <a:stretch>
            <a:fillRect/>
          </a:stretch>
        </p:blipFill>
        <p:spPr bwMode="auto">
          <a:xfrm>
            <a:off x="457200" y="457200"/>
            <a:ext cx="4444491"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smtClean="0"/>
              <a:t>Hepatitis C Virus IRES RNA-Induced Changes in the Conformation of the 40</a:t>
            </a:r>
            <a:r>
              <a:rPr lang="en-US" sz="2400" b="1" i="1" dirty="0" smtClean="0"/>
              <a:t>S</a:t>
            </a:r>
            <a:r>
              <a:rPr lang="en-US" sz="2400" b="1" dirty="0" smtClean="0"/>
              <a:t> Ribosomal Subunit</a:t>
            </a:r>
            <a:br>
              <a:rPr lang="en-US" sz="2400" b="1" dirty="0" smtClean="0"/>
            </a:br>
            <a:r>
              <a:rPr lang="en-US" sz="1600" b="1" dirty="0" smtClean="0"/>
              <a:t> C.M.T. </a:t>
            </a:r>
            <a:r>
              <a:rPr lang="en-US" sz="1600" b="1" dirty="0" err="1" smtClean="0"/>
              <a:t>Spahn</a:t>
            </a:r>
            <a:r>
              <a:rPr lang="en-US" sz="1600" b="1" dirty="0" smtClean="0"/>
              <a:t>, J.S. </a:t>
            </a:r>
            <a:r>
              <a:rPr lang="en-US" sz="1600" b="1" dirty="0" err="1" smtClean="0"/>
              <a:t>Kieft</a:t>
            </a:r>
            <a:r>
              <a:rPr lang="en-US" sz="1600" b="1" dirty="0" smtClean="0"/>
              <a:t>, R.A. </a:t>
            </a:r>
            <a:r>
              <a:rPr lang="en-US" sz="1600" b="1" dirty="0" err="1" smtClean="0"/>
              <a:t>Grassucci</a:t>
            </a:r>
            <a:r>
              <a:rPr lang="en-US" sz="1600" b="1" dirty="0" smtClean="0"/>
              <a:t>, P.S. </a:t>
            </a:r>
            <a:r>
              <a:rPr lang="en-US" sz="1600" b="1" dirty="0" err="1" smtClean="0"/>
              <a:t>Penczek</a:t>
            </a:r>
            <a:r>
              <a:rPr lang="en-US" sz="1600" b="1" dirty="0" smtClean="0"/>
              <a:t>, </a:t>
            </a:r>
            <a:r>
              <a:rPr lang="en-US" sz="1600" b="1" dirty="0" err="1" smtClean="0"/>
              <a:t>K.Zhou</a:t>
            </a:r>
            <a:r>
              <a:rPr lang="en-US" sz="1600" b="1" dirty="0" smtClean="0"/>
              <a:t>, J.A. </a:t>
            </a:r>
            <a:r>
              <a:rPr lang="en-US" sz="1600" b="1" dirty="0" err="1" smtClean="0"/>
              <a:t>Doudna</a:t>
            </a:r>
            <a:r>
              <a:rPr lang="en-US" sz="1600" b="1" dirty="0" smtClean="0"/>
              <a:t>, J. Frank</a:t>
            </a:r>
            <a:r>
              <a:rPr lang="en-US" sz="2400" dirty="0" smtClean="0"/>
              <a:t/>
            </a:r>
            <a:br>
              <a:rPr lang="en-US" sz="2400" dirty="0" smtClean="0"/>
            </a:br>
            <a:r>
              <a:rPr lang="en-US" sz="2400" dirty="0" smtClean="0"/>
              <a:t> </a:t>
            </a:r>
            <a:br>
              <a:rPr lang="en-US" sz="2400" dirty="0" smtClean="0"/>
            </a:br>
            <a:endParaRPr lang="en-US" sz="2400" dirty="0"/>
          </a:p>
        </p:txBody>
      </p:sp>
      <p:sp>
        <p:nvSpPr>
          <p:cNvPr id="4" name="Rectangle 3"/>
          <p:cNvSpPr/>
          <p:nvPr/>
        </p:nvSpPr>
        <p:spPr>
          <a:xfrm>
            <a:off x="609600" y="6019800"/>
            <a:ext cx="8229600" cy="338554"/>
          </a:xfrm>
          <a:prstGeom prst="rect">
            <a:avLst/>
          </a:prstGeom>
        </p:spPr>
        <p:txBody>
          <a:bodyPr wrap="square">
            <a:spAutoFit/>
          </a:bodyPr>
          <a:lstStyle/>
          <a:p>
            <a:r>
              <a:rPr lang="en-US" dirty="0" smtClean="0"/>
              <a:t>http://www.sciencemag.org/content/suppl/2001/03/07/291.5510.1959.DC1/1058409.mov</a:t>
            </a:r>
            <a:endParaRPr lang="en-US" dirty="0"/>
          </a:p>
        </p:txBody>
      </p:sp>
      <p:sp>
        <p:nvSpPr>
          <p:cNvPr id="6" name="Rectangle 5"/>
          <p:cNvSpPr/>
          <p:nvPr/>
        </p:nvSpPr>
        <p:spPr>
          <a:xfrm>
            <a:off x="5105400" y="6248400"/>
            <a:ext cx="3592650" cy="338554"/>
          </a:xfrm>
          <a:prstGeom prst="rect">
            <a:avLst/>
          </a:prstGeom>
        </p:spPr>
        <p:txBody>
          <a:bodyPr wrap="none">
            <a:spAutoFit/>
          </a:bodyPr>
          <a:lstStyle/>
          <a:p>
            <a:r>
              <a:rPr lang="en-US" dirty="0" smtClean="0">
                <a:hlinkClick r:id="rId4" tooltip="Science (New York, N.Y.)."/>
              </a:rPr>
              <a:t>Science.</a:t>
            </a:r>
            <a:r>
              <a:rPr lang="en-US" dirty="0" smtClean="0"/>
              <a:t> 2001 Mar 9;291(5510):1959-62.</a:t>
            </a:r>
            <a:endParaRPr lang="en-US" dirty="0"/>
          </a:p>
        </p:txBody>
      </p:sp>
      <p:pic>
        <p:nvPicPr>
          <p:cNvPr id="7" name="HCV IRES.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cstate="print"/>
          <a:stretch>
            <a:fillRect/>
          </a:stretch>
        </p:blipFill>
        <p:spPr>
          <a:xfrm>
            <a:off x="1600200" y="1447800"/>
            <a:ext cx="6070600" cy="45529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b="1" dirty="0" smtClean="0"/>
              <a:t>End-to-end communication in the modulation of translation</a:t>
            </a:r>
            <a:endParaRPr lang="en-US" sz="2800" b="1" dirty="0"/>
          </a:p>
        </p:txBody>
      </p:sp>
      <p:sp>
        <p:nvSpPr>
          <p:cNvPr id="3" name="Content Placeholder 2"/>
          <p:cNvSpPr>
            <a:spLocks noGrp="1"/>
          </p:cNvSpPr>
          <p:nvPr>
            <p:ph idx="1"/>
          </p:nvPr>
        </p:nvSpPr>
        <p:spPr>
          <a:xfrm>
            <a:off x="381000" y="3429000"/>
            <a:ext cx="8305800" cy="2743200"/>
          </a:xfrm>
        </p:spPr>
        <p:txBody>
          <a:bodyPr/>
          <a:lstStyle/>
          <a:p>
            <a:r>
              <a:rPr lang="en-US" sz="2400" b="1" dirty="0" smtClean="0"/>
              <a:t>The HCV is not </a:t>
            </a:r>
            <a:r>
              <a:rPr lang="en-US" sz="2400" b="1" dirty="0" err="1" smtClean="0"/>
              <a:t>polyadenylated</a:t>
            </a:r>
            <a:r>
              <a:rPr lang="en-US" sz="2400" b="1" dirty="0" smtClean="0"/>
              <a:t> at its 3’ end</a:t>
            </a:r>
          </a:p>
          <a:p>
            <a:r>
              <a:rPr lang="en-US" sz="2400" b="1" dirty="0" smtClean="0"/>
              <a:t>The HCV IRES interact with PTB (</a:t>
            </a:r>
            <a:r>
              <a:rPr lang="en-US" sz="2400" b="1" dirty="0" err="1" smtClean="0"/>
              <a:t>polypyrimidine</a:t>
            </a:r>
            <a:r>
              <a:rPr lang="en-US" sz="2400" b="1" dirty="0" smtClean="0"/>
              <a:t> tract binding protein), which can bind to both the IRES and the 3’end of the RNA</a:t>
            </a:r>
          </a:p>
          <a:p>
            <a:r>
              <a:rPr lang="en-US" sz="2400" b="1" dirty="0" smtClean="0"/>
              <a:t>The </a:t>
            </a:r>
            <a:r>
              <a:rPr lang="en-US" sz="2400" b="1" dirty="0" err="1" smtClean="0"/>
              <a:t>multimerized</a:t>
            </a:r>
            <a:r>
              <a:rPr lang="en-US" sz="2400" b="1" dirty="0" smtClean="0"/>
              <a:t> PTB may circularize the HCV genome by binding to both ends of the RNA </a:t>
            </a:r>
            <a:endParaRPr lang="en-US" sz="2400" b="1" dirty="0"/>
          </a:p>
        </p:txBody>
      </p:sp>
      <p:pic>
        <p:nvPicPr>
          <p:cNvPr id="4098" name="Picture 2"/>
          <p:cNvPicPr>
            <a:picLocks noChangeAspect="1" noChangeArrowheads="1"/>
          </p:cNvPicPr>
          <p:nvPr/>
        </p:nvPicPr>
        <p:blipFill>
          <a:blip r:embed="rId3" cstate="print"/>
          <a:srcRect/>
          <a:stretch>
            <a:fillRect/>
          </a:stretch>
        </p:blipFill>
        <p:spPr bwMode="auto">
          <a:xfrm>
            <a:off x="762000" y="1600200"/>
            <a:ext cx="3581400" cy="164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sz="3200" b="1" dirty="0"/>
              <a:t>Translation &amp; </a:t>
            </a:r>
            <a:r>
              <a:rPr lang="en-US" sz="3200" b="1" dirty="0" err="1"/>
              <a:t>proteolytic</a:t>
            </a:r>
            <a:r>
              <a:rPr lang="en-US" sz="3200" b="1" dirty="0"/>
              <a:t> processing</a:t>
            </a:r>
          </a:p>
        </p:txBody>
      </p:sp>
      <p:sp>
        <p:nvSpPr>
          <p:cNvPr id="130054" name="Rectangle 6"/>
          <p:cNvSpPr>
            <a:spLocks noChangeArrowheads="1"/>
          </p:cNvSpPr>
          <p:nvPr/>
        </p:nvSpPr>
        <p:spPr bwMode="auto">
          <a:xfrm>
            <a:off x="304800" y="914400"/>
            <a:ext cx="8382000" cy="2971800"/>
          </a:xfrm>
          <a:prstGeom prst="rect">
            <a:avLst/>
          </a:prstGeom>
          <a:noFill/>
          <a:ln w="9525">
            <a:noFill/>
            <a:miter lim="800000"/>
            <a:headEnd/>
            <a:tailEnd/>
          </a:ln>
          <a:effectLst/>
        </p:spPr>
        <p:txBody>
          <a:bodyPr/>
          <a:lstStyle/>
          <a:p>
            <a:pPr marL="342900" indent="-342900">
              <a:lnSpc>
                <a:spcPct val="90000"/>
              </a:lnSpc>
              <a:spcBef>
                <a:spcPct val="20000"/>
              </a:spcBef>
              <a:buClr>
                <a:schemeClr val="accent1"/>
              </a:buClr>
              <a:buFontTx/>
              <a:buChar char="•"/>
            </a:pPr>
            <a:r>
              <a:rPr lang="en-US" sz="2400" b="1" dirty="0">
                <a:latin typeface="Tahoma" charset="0"/>
              </a:rPr>
              <a:t>Genome translated as </a:t>
            </a:r>
            <a:r>
              <a:rPr lang="en-US" sz="2400" b="1" dirty="0" smtClean="0">
                <a:latin typeface="Tahoma" charset="0"/>
              </a:rPr>
              <a:t>one </a:t>
            </a:r>
            <a:r>
              <a:rPr lang="en-US" sz="2400" b="1" dirty="0" err="1">
                <a:latin typeface="Tahoma" charset="0"/>
              </a:rPr>
              <a:t>polyprotein</a:t>
            </a:r>
            <a:endParaRPr lang="en-US" sz="2400" b="1" dirty="0">
              <a:latin typeface="Tahoma" charset="0"/>
            </a:endParaRPr>
          </a:p>
          <a:p>
            <a:pPr marL="742950" lvl="1" indent="-285750">
              <a:lnSpc>
                <a:spcPct val="90000"/>
              </a:lnSpc>
              <a:spcBef>
                <a:spcPct val="20000"/>
              </a:spcBef>
              <a:buClr>
                <a:schemeClr val="hlink"/>
              </a:buClr>
              <a:buFontTx/>
              <a:buChar char="–"/>
            </a:pPr>
            <a:r>
              <a:rPr lang="en-US" sz="2000" b="1" dirty="0">
                <a:latin typeface="Tahoma" charset="0"/>
              </a:rPr>
              <a:t>Processed co- &amp; post-</a:t>
            </a:r>
            <a:r>
              <a:rPr lang="en-US" sz="2000" b="1" dirty="0" err="1">
                <a:latin typeface="Tahoma" charset="0"/>
              </a:rPr>
              <a:t>translationally</a:t>
            </a:r>
            <a:endParaRPr lang="en-US" sz="2000" b="1" dirty="0">
              <a:latin typeface="Tahoma" charset="0"/>
            </a:endParaRPr>
          </a:p>
          <a:p>
            <a:pPr marL="742950" lvl="1" indent="-285750">
              <a:lnSpc>
                <a:spcPct val="90000"/>
              </a:lnSpc>
              <a:spcBef>
                <a:spcPct val="20000"/>
              </a:spcBef>
              <a:buClr>
                <a:schemeClr val="hlink"/>
              </a:buClr>
              <a:buFontTx/>
              <a:buChar char="–"/>
            </a:pPr>
            <a:r>
              <a:rPr lang="en-US" sz="2000" b="1" dirty="0">
                <a:latin typeface="Tahoma" charset="0"/>
              </a:rPr>
              <a:t>Involves cellular </a:t>
            </a:r>
            <a:r>
              <a:rPr lang="en-US" sz="2000" b="1" dirty="0" smtClean="0">
                <a:latin typeface="Tahoma" charset="0"/>
              </a:rPr>
              <a:t>proteases and two virus-encoded proteases (NS2 </a:t>
            </a:r>
            <a:r>
              <a:rPr lang="en-US" sz="2000" b="1" dirty="0" err="1" smtClean="0">
                <a:latin typeface="Tahoma" charset="0"/>
              </a:rPr>
              <a:t>cysteine</a:t>
            </a:r>
            <a:r>
              <a:rPr lang="en-US" sz="2000" b="1" dirty="0" smtClean="0">
                <a:latin typeface="Tahoma" charset="0"/>
              </a:rPr>
              <a:t> </a:t>
            </a:r>
            <a:r>
              <a:rPr lang="en-US" sz="2000" b="1" dirty="0" err="1" smtClean="0">
                <a:latin typeface="Tahoma" charset="0"/>
              </a:rPr>
              <a:t>autoprotease</a:t>
            </a:r>
            <a:r>
              <a:rPr lang="en-US" sz="2000" b="1" dirty="0" smtClean="0">
                <a:latin typeface="Tahoma" charset="0"/>
              </a:rPr>
              <a:t> and NS3-4A serine protease)</a:t>
            </a:r>
            <a:endParaRPr lang="en-US" sz="2000" b="1" dirty="0">
              <a:latin typeface="Tahoma" charset="0"/>
            </a:endParaRPr>
          </a:p>
          <a:p>
            <a:pPr marL="342900" indent="-342900">
              <a:lnSpc>
                <a:spcPct val="90000"/>
              </a:lnSpc>
              <a:spcBef>
                <a:spcPct val="20000"/>
              </a:spcBef>
              <a:buClr>
                <a:schemeClr val="accent1"/>
              </a:buClr>
              <a:buFontTx/>
              <a:buChar char="•"/>
            </a:pPr>
            <a:r>
              <a:rPr lang="en-US" sz="2400" b="1" dirty="0" err="1">
                <a:latin typeface="Tahoma" charset="0"/>
              </a:rPr>
              <a:t>Polyprotein</a:t>
            </a:r>
            <a:r>
              <a:rPr lang="en-US" sz="2400" b="1" dirty="0">
                <a:latin typeface="Tahoma" charset="0"/>
              </a:rPr>
              <a:t> forms </a:t>
            </a:r>
            <a:r>
              <a:rPr lang="en-US" sz="2400" b="1" dirty="0" smtClean="0">
                <a:latin typeface="Tahoma" charset="0"/>
              </a:rPr>
              <a:t>10 </a:t>
            </a:r>
            <a:r>
              <a:rPr lang="en-US" sz="2400" b="1" dirty="0">
                <a:latin typeface="Tahoma" charset="0"/>
              </a:rPr>
              <a:t>discrete products</a:t>
            </a:r>
          </a:p>
          <a:p>
            <a:pPr marL="742950" lvl="1" indent="-285750">
              <a:lnSpc>
                <a:spcPct val="90000"/>
              </a:lnSpc>
              <a:spcBef>
                <a:spcPct val="20000"/>
              </a:spcBef>
              <a:buClr>
                <a:schemeClr val="hlink"/>
              </a:buClr>
              <a:buFontTx/>
              <a:buChar char="–"/>
            </a:pPr>
            <a:r>
              <a:rPr lang="en-US" sz="2000" b="1" dirty="0">
                <a:latin typeface="Tahoma" charset="0"/>
              </a:rPr>
              <a:t>N-terminal one quarter encodes structural proteins</a:t>
            </a:r>
          </a:p>
          <a:p>
            <a:pPr marL="742950" lvl="1" indent="-285750">
              <a:lnSpc>
                <a:spcPct val="90000"/>
              </a:lnSpc>
              <a:spcBef>
                <a:spcPct val="20000"/>
              </a:spcBef>
              <a:buClr>
                <a:schemeClr val="hlink"/>
              </a:buClr>
              <a:buFontTx/>
              <a:buChar char="–"/>
            </a:pPr>
            <a:r>
              <a:rPr lang="en-US" sz="2000" b="1" dirty="0">
                <a:latin typeface="Tahoma" charset="0"/>
              </a:rPr>
              <a:t>C-terminal three quarters encodes non-structural proteins</a:t>
            </a:r>
          </a:p>
          <a:p>
            <a:pPr marL="742950" lvl="1" indent="-285750">
              <a:lnSpc>
                <a:spcPct val="90000"/>
              </a:lnSpc>
              <a:spcBef>
                <a:spcPct val="20000"/>
              </a:spcBef>
              <a:buClr>
                <a:schemeClr val="hlink"/>
              </a:buClr>
              <a:buFontTx/>
              <a:buChar char="–"/>
            </a:pPr>
            <a:r>
              <a:rPr lang="en-US" sz="2000" b="1" dirty="0">
                <a:latin typeface="Tahoma" charset="0"/>
              </a:rPr>
              <a:t>C-E1-E2-p7-NS2-NS3-NS4A-NS4B-NS5A-NS5B</a:t>
            </a:r>
          </a:p>
        </p:txBody>
      </p:sp>
      <p:pic>
        <p:nvPicPr>
          <p:cNvPr id="5" name="Picture 1"/>
          <p:cNvPicPr>
            <a:picLocks noChangeAspect="1" noChangeArrowheads="1"/>
          </p:cNvPicPr>
          <p:nvPr/>
        </p:nvPicPr>
        <p:blipFill>
          <a:blip r:embed="rId3" cstate="print"/>
          <a:srcRect t="31622"/>
          <a:stretch>
            <a:fillRect/>
          </a:stretch>
        </p:blipFill>
        <p:spPr bwMode="auto">
          <a:xfrm>
            <a:off x="1143000" y="3886200"/>
            <a:ext cx="6781800" cy="4011718"/>
          </a:xfrm>
          <a:prstGeom prst="rect">
            <a:avLst/>
          </a:prstGeom>
          <a:noFill/>
          <a:ln w="9525">
            <a:noFill/>
            <a:miter lim="800000"/>
            <a:headEnd/>
            <a:tailEnd/>
          </a:ln>
        </p:spPr>
      </p:pic>
      <p:cxnSp>
        <p:nvCxnSpPr>
          <p:cNvPr id="3" name="Straight Connector 2"/>
          <p:cNvCxnSpPr/>
          <p:nvPr/>
        </p:nvCxnSpPr>
        <p:spPr bwMode="auto">
          <a:xfrm>
            <a:off x="6629400" y="2209800"/>
            <a:ext cx="1828800" cy="0"/>
          </a:xfrm>
          <a:prstGeom prst="line">
            <a:avLst/>
          </a:prstGeom>
          <a:solidFill>
            <a:schemeClr val="accent1"/>
          </a:solidFill>
          <a:ln w="28575" cap="flat" cmpd="sng" algn="ctr">
            <a:solidFill>
              <a:srgbClr val="FFFF00"/>
            </a:solidFill>
            <a:prstDash val="solid"/>
            <a:round/>
            <a:headEnd type="none" w="med" len="med"/>
            <a:tailEnd type="none" w="med" len="med"/>
          </a:ln>
          <a:effectLst/>
        </p:spPr>
      </p:cxnSp>
      <p:cxnSp>
        <p:nvCxnSpPr>
          <p:cNvPr id="7" name="Straight Connector 6"/>
          <p:cNvCxnSpPr/>
          <p:nvPr/>
        </p:nvCxnSpPr>
        <p:spPr bwMode="auto">
          <a:xfrm>
            <a:off x="1143000" y="2514600"/>
            <a:ext cx="1143000" cy="0"/>
          </a:xfrm>
          <a:prstGeom prst="line">
            <a:avLst/>
          </a:prstGeom>
          <a:solidFill>
            <a:schemeClr val="accent1"/>
          </a:solidFill>
          <a:ln w="28575" cap="flat" cmpd="sng" algn="ctr">
            <a:solidFill>
              <a:srgbClr val="FFFF00"/>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en-US" sz="3200"/>
              <a:t>Genome structure</a:t>
            </a:r>
          </a:p>
        </p:txBody>
      </p:sp>
      <p:pic>
        <p:nvPicPr>
          <p:cNvPr id="1026" name="Picture 2"/>
          <p:cNvPicPr>
            <a:picLocks noChangeAspect="1" noChangeArrowheads="1"/>
          </p:cNvPicPr>
          <p:nvPr/>
        </p:nvPicPr>
        <p:blipFill>
          <a:blip r:embed="rId3" cstate="print"/>
          <a:srcRect/>
          <a:stretch>
            <a:fillRect/>
          </a:stretch>
        </p:blipFill>
        <p:spPr bwMode="auto">
          <a:xfrm>
            <a:off x="1295400" y="990600"/>
            <a:ext cx="6096000" cy="5589896"/>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763000" cy="838200"/>
          </a:xfrm>
        </p:spPr>
        <p:txBody>
          <a:bodyPr/>
          <a:lstStyle/>
          <a:p>
            <a:r>
              <a:rPr lang="en-US" sz="2400" b="1" dirty="0" smtClean="0"/>
              <a:t>DAAs: direct-acting antiviral agents </a:t>
            </a:r>
            <a:endParaRPr lang="en-US" sz="2400" b="1" dirty="0"/>
          </a:p>
        </p:txBody>
      </p:sp>
      <p:pic>
        <p:nvPicPr>
          <p:cNvPr id="6" name="Picture 5"/>
          <p:cNvPicPr>
            <a:picLocks noChangeAspect="1"/>
          </p:cNvPicPr>
          <p:nvPr/>
        </p:nvPicPr>
        <p:blipFill>
          <a:blip r:embed="rId2"/>
          <a:stretch>
            <a:fillRect/>
          </a:stretch>
        </p:blipFill>
        <p:spPr>
          <a:xfrm>
            <a:off x="152400" y="500743"/>
            <a:ext cx="6976824" cy="6324600"/>
          </a:xfrm>
          <a:prstGeom prst="rect">
            <a:avLst/>
          </a:prstGeom>
        </p:spPr>
      </p:pic>
      <p:sp>
        <p:nvSpPr>
          <p:cNvPr id="7" name="Title 1"/>
          <p:cNvSpPr txBox="1">
            <a:spLocks/>
          </p:cNvSpPr>
          <p:nvPr/>
        </p:nvSpPr>
        <p:spPr bwMode="auto">
          <a:xfrm>
            <a:off x="762000" y="685800"/>
            <a:ext cx="1219200" cy="83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Tahoma" charset="0"/>
              </a:defRPr>
            </a:lvl2pPr>
            <a:lvl3pPr algn="l" rtl="0" fontAlgn="base">
              <a:spcBef>
                <a:spcPct val="0"/>
              </a:spcBef>
              <a:spcAft>
                <a:spcPct val="0"/>
              </a:spcAft>
              <a:defRPr sz="3600">
                <a:solidFill>
                  <a:schemeClr val="tx2"/>
                </a:solidFill>
                <a:latin typeface="Tahoma" charset="0"/>
              </a:defRPr>
            </a:lvl3pPr>
            <a:lvl4pPr algn="l" rtl="0" fontAlgn="base">
              <a:spcBef>
                <a:spcPct val="0"/>
              </a:spcBef>
              <a:spcAft>
                <a:spcPct val="0"/>
              </a:spcAft>
              <a:defRPr sz="3600">
                <a:solidFill>
                  <a:schemeClr val="tx2"/>
                </a:solidFill>
                <a:latin typeface="Tahoma" charset="0"/>
              </a:defRPr>
            </a:lvl4pPr>
            <a:lvl5pPr algn="l" rtl="0" fontAlgn="base">
              <a:spcBef>
                <a:spcPct val="0"/>
              </a:spcBef>
              <a:spcAft>
                <a:spcPct val="0"/>
              </a:spcAft>
              <a:defRPr sz="3600">
                <a:solidFill>
                  <a:schemeClr val="tx2"/>
                </a:solidFill>
                <a:latin typeface="Tahoma" charset="0"/>
              </a:defRPr>
            </a:lvl5pPr>
            <a:lvl6pPr marL="457200" algn="l" rtl="0" fontAlgn="base">
              <a:spcBef>
                <a:spcPct val="0"/>
              </a:spcBef>
              <a:spcAft>
                <a:spcPct val="0"/>
              </a:spcAft>
              <a:defRPr sz="3600">
                <a:solidFill>
                  <a:schemeClr val="tx2"/>
                </a:solidFill>
                <a:latin typeface="Tahoma" charset="0"/>
              </a:defRPr>
            </a:lvl6pPr>
            <a:lvl7pPr marL="914400" algn="l" rtl="0" fontAlgn="base">
              <a:spcBef>
                <a:spcPct val="0"/>
              </a:spcBef>
              <a:spcAft>
                <a:spcPct val="0"/>
              </a:spcAft>
              <a:defRPr sz="3600">
                <a:solidFill>
                  <a:schemeClr val="tx2"/>
                </a:solidFill>
                <a:latin typeface="Tahoma" charset="0"/>
              </a:defRPr>
            </a:lvl7pPr>
            <a:lvl8pPr marL="1371600" algn="l" rtl="0" fontAlgn="base">
              <a:spcBef>
                <a:spcPct val="0"/>
              </a:spcBef>
              <a:spcAft>
                <a:spcPct val="0"/>
              </a:spcAft>
              <a:defRPr sz="3600">
                <a:solidFill>
                  <a:schemeClr val="tx2"/>
                </a:solidFill>
                <a:latin typeface="Tahoma" charset="0"/>
              </a:defRPr>
            </a:lvl8pPr>
            <a:lvl9pPr marL="1828800" algn="l" rtl="0" fontAlgn="base">
              <a:spcBef>
                <a:spcPct val="0"/>
              </a:spcBef>
              <a:spcAft>
                <a:spcPct val="0"/>
              </a:spcAft>
              <a:defRPr sz="3600">
                <a:solidFill>
                  <a:schemeClr val="tx2"/>
                </a:solidFill>
                <a:latin typeface="Tahoma" charset="0"/>
              </a:defRPr>
            </a:lvl9pPr>
          </a:lstStyle>
          <a:p>
            <a:r>
              <a:rPr lang="en-US" sz="1400" b="1" kern="0" dirty="0">
                <a:solidFill>
                  <a:srgbClr val="6600FF"/>
                </a:solidFill>
              </a:rPr>
              <a:t>p</a:t>
            </a:r>
            <a:r>
              <a:rPr lang="en-US" sz="1400" b="1" kern="0" dirty="0" smtClean="0">
                <a:solidFill>
                  <a:srgbClr val="6600FF"/>
                </a:solidFill>
              </a:rPr>
              <a:t>rotease inhibitors; -</a:t>
            </a:r>
            <a:r>
              <a:rPr lang="en-US" sz="1400" b="1" kern="0" dirty="0" err="1" smtClean="0">
                <a:solidFill>
                  <a:srgbClr val="6600FF"/>
                </a:solidFill>
              </a:rPr>
              <a:t>previr</a:t>
            </a:r>
            <a:r>
              <a:rPr lang="en-US" sz="1400" b="1" kern="0" dirty="0" smtClean="0">
                <a:solidFill>
                  <a:srgbClr val="6600FF"/>
                </a:solidFill>
              </a:rPr>
              <a:t> </a:t>
            </a:r>
            <a:endParaRPr lang="en-US" sz="1400" b="1" kern="0" dirty="0">
              <a:solidFill>
                <a:srgbClr val="6600FF"/>
              </a:solidFill>
            </a:endParaRPr>
          </a:p>
        </p:txBody>
      </p:sp>
      <p:sp>
        <p:nvSpPr>
          <p:cNvPr id="8" name="Title 1"/>
          <p:cNvSpPr txBox="1">
            <a:spLocks/>
          </p:cNvSpPr>
          <p:nvPr/>
        </p:nvSpPr>
        <p:spPr bwMode="auto">
          <a:xfrm>
            <a:off x="1600200" y="4953000"/>
            <a:ext cx="3631642" cy="83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Tahoma" charset="0"/>
              </a:defRPr>
            </a:lvl2pPr>
            <a:lvl3pPr algn="l" rtl="0" fontAlgn="base">
              <a:spcBef>
                <a:spcPct val="0"/>
              </a:spcBef>
              <a:spcAft>
                <a:spcPct val="0"/>
              </a:spcAft>
              <a:defRPr sz="3600">
                <a:solidFill>
                  <a:schemeClr val="tx2"/>
                </a:solidFill>
                <a:latin typeface="Tahoma" charset="0"/>
              </a:defRPr>
            </a:lvl3pPr>
            <a:lvl4pPr algn="l" rtl="0" fontAlgn="base">
              <a:spcBef>
                <a:spcPct val="0"/>
              </a:spcBef>
              <a:spcAft>
                <a:spcPct val="0"/>
              </a:spcAft>
              <a:defRPr sz="3600">
                <a:solidFill>
                  <a:schemeClr val="tx2"/>
                </a:solidFill>
                <a:latin typeface="Tahoma" charset="0"/>
              </a:defRPr>
            </a:lvl4pPr>
            <a:lvl5pPr algn="l" rtl="0" fontAlgn="base">
              <a:spcBef>
                <a:spcPct val="0"/>
              </a:spcBef>
              <a:spcAft>
                <a:spcPct val="0"/>
              </a:spcAft>
              <a:defRPr sz="3600">
                <a:solidFill>
                  <a:schemeClr val="tx2"/>
                </a:solidFill>
                <a:latin typeface="Tahoma" charset="0"/>
              </a:defRPr>
            </a:lvl5pPr>
            <a:lvl6pPr marL="457200" algn="l" rtl="0" fontAlgn="base">
              <a:spcBef>
                <a:spcPct val="0"/>
              </a:spcBef>
              <a:spcAft>
                <a:spcPct val="0"/>
              </a:spcAft>
              <a:defRPr sz="3600">
                <a:solidFill>
                  <a:schemeClr val="tx2"/>
                </a:solidFill>
                <a:latin typeface="Tahoma" charset="0"/>
              </a:defRPr>
            </a:lvl6pPr>
            <a:lvl7pPr marL="914400" algn="l" rtl="0" fontAlgn="base">
              <a:spcBef>
                <a:spcPct val="0"/>
              </a:spcBef>
              <a:spcAft>
                <a:spcPct val="0"/>
              </a:spcAft>
              <a:defRPr sz="3600">
                <a:solidFill>
                  <a:schemeClr val="tx2"/>
                </a:solidFill>
                <a:latin typeface="Tahoma" charset="0"/>
              </a:defRPr>
            </a:lvl7pPr>
            <a:lvl8pPr marL="1371600" algn="l" rtl="0" fontAlgn="base">
              <a:spcBef>
                <a:spcPct val="0"/>
              </a:spcBef>
              <a:spcAft>
                <a:spcPct val="0"/>
              </a:spcAft>
              <a:defRPr sz="3600">
                <a:solidFill>
                  <a:schemeClr val="tx2"/>
                </a:solidFill>
                <a:latin typeface="Tahoma" charset="0"/>
              </a:defRPr>
            </a:lvl8pPr>
            <a:lvl9pPr marL="1828800" algn="l" rtl="0" fontAlgn="base">
              <a:spcBef>
                <a:spcPct val="0"/>
              </a:spcBef>
              <a:spcAft>
                <a:spcPct val="0"/>
              </a:spcAft>
              <a:defRPr sz="3600">
                <a:solidFill>
                  <a:schemeClr val="tx2"/>
                </a:solidFill>
                <a:latin typeface="Tahoma" charset="0"/>
              </a:defRPr>
            </a:lvl9pPr>
          </a:lstStyle>
          <a:p>
            <a:r>
              <a:rPr lang="en-US" sz="1400" b="1" kern="0" dirty="0" smtClean="0">
                <a:solidFill>
                  <a:srgbClr val="6600FF"/>
                </a:solidFill>
              </a:rPr>
              <a:t>polymerase inhibitors; -</a:t>
            </a:r>
            <a:r>
              <a:rPr lang="en-US" sz="1400" b="1" kern="0" dirty="0" err="1" smtClean="0">
                <a:solidFill>
                  <a:srgbClr val="6600FF"/>
                </a:solidFill>
              </a:rPr>
              <a:t>buvir</a:t>
            </a:r>
            <a:r>
              <a:rPr lang="en-US" sz="1400" b="1" kern="0" dirty="0" smtClean="0">
                <a:solidFill>
                  <a:srgbClr val="6600FF"/>
                </a:solidFill>
              </a:rPr>
              <a:t> </a:t>
            </a:r>
            <a:endParaRPr lang="en-US" sz="1400" b="1" kern="0" dirty="0">
              <a:solidFill>
                <a:srgbClr val="6600FF"/>
              </a:solidFill>
            </a:endParaRPr>
          </a:p>
        </p:txBody>
      </p:sp>
      <p:sp>
        <p:nvSpPr>
          <p:cNvPr id="9" name="Title 1"/>
          <p:cNvSpPr txBox="1">
            <a:spLocks/>
          </p:cNvSpPr>
          <p:nvPr/>
        </p:nvSpPr>
        <p:spPr bwMode="auto">
          <a:xfrm>
            <a:off x="1824991" y="3690676"/>
            <a:ext cx="3631642" cy="83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Tahoma" charset="0"/>
              </a:defRPr>
            </a:lvl2pPr>
            <a:lvl3pPr algn="l" rtl="0" fontAlgn="base">
              <a:spcBef>
                <a:spcPct val="0"/>
              </a:spcBef>
              <a:spcAft>
                <a:spcPct val="0"/>
              </a:spcAft>
              <a:defRPr sz="3600">
                <a:solidFill>
                  <a:schemeClr val="tx2"/>
                </a:solidFill>
                <a:latin typeface="Tahoma" charset="0"/>
              </a:defRPr>
            </a:lvl3pPr>
            <a:lvl4pPr algn="l" rtl="0" fontAlgn="base">
              <a:spcBef>
                <a:spcPct val="0"/>
              </a:spcBef>
              <a:spcAft>
                <a:spcPct val="0"/>
              </a:spcAft>
              <a:defRPr sz="3600">
                <a:solidFill>
                  <a:schemeClr val="tx2"/>
                </a:solidFill>
                <a:latin typeface="Tahoma" charset="0"/>
              </a:defRPr>
            </a:lvl4pPr>
            <a:lvl5pPr algn="l" rtl="0" fontAlgn="base">
              <a:spcBef>
                <a:spcPct val="0"/>
              </a:spcBef>
              <a:spcAft>
                <a:spcPct val="0"/>
              </a:spcAft>
              <a:defRPr sz="3600">
                <a:solidFill>
                  <a:schemeClr val="tx2"/>
                </a:solidFill>
                <a:latin typeface="Tahoma" charset="0"/>
              </a:defRPr>
            </a:lvl5pPr>
            <a:lvl6pPr marL="457200" algn="l" rtl="0" fontAlgn="base">
              <a:spcBef>
                <a:spcPct val="0"/>
              </a:spcBef>
              <a:spcAft>
                <a:spcPct val="0"/>
              </a:spcAft>
              <a:defRPr sz="3600">
                <a:solidFill>
                  <a:schemeClr val="tx2"/>
                </a:solidFill>
                <a:latin typeface="Tahoma" charset="0"/>
              </a:defRPr>
            </a:lvl6pPr>
            <a:lvl7pPr marL="914400" algn="l" rtl="0" fontAlgn="base">
              <a:spcBef>
                <a:spcPct val="0"/>
              </a:spcBef>
              <a:spcAft>
                <a:spcPct val="0"/>
              </a:spcAft>
              <a:defRPr sz="3600">
                <a:solidFill>
                  <a:schemeClr val="tx2"/>
                </a:solidFill>
                <a:latin typeface="Tahoma" charset="0"/>
              </a:defRPr>
            </a:lvl7pPr>
            <a:lvl8pPr marL="1371600" algn="l" rtl="0" fontAlgn="base">
              <a:spcBef>
                <a:spcPct val="0"/>
              </a:spcBef>
              <a:spcAft>
                <a:spcPct val="0"/>
              </a:spcAft>
              <a:defRPr sz="3600">
                <a:solidFill>
                  <a:schemeClr val="tx2"/>
                </a:solidFill>
                <a:latin typeface="Tahoma" charset="0"/>
              </a:defRPr>
            </a:lvl8pPr>
            <a:lvl9pPr marL="1828800" algn="l" rtl="0" fontAlgn="base">
              <a:spcBef>
                <a:spcPct val="0"/>
              </a:spcBef>
              <a:spcAft>
                <a:spcPct val="0"/>
              </a:spcAft>
              <a:defRPr sz="3600">
                <a:solidFill>
                  <a:schemeClr val="tx2"/>
                </a:solidFill>
                <a:latin typeface="Tahoma" charset="0"/>
              </a:defRPr>
            </a:lvl9pPr>
          </a:lstStyle>
          <a:p>
            <a:r>
              <a:rPr lang="en-US" sz="1400" b="1" kern="0" dirty="0" smtClean="0">
                <a:solidFill>
                  <a:srgbClr val="6600FF"/>
                </a:solidFill>
              </a:rPr>
              <a:t>NS5A inhibitors; -</a:t>
            </a:r>
            <a:r>
              <a:rPr lang="en-US" sz="1400" b="1" kern="0" dirty="0" err="1" smtClean="0">
                <a:solidFill>
                  <a:srgbClr val="6600FF"/>
                </a:solidFill>
              </a:rPr>
              <a:t>asvir</a:t>
            </a:r>
            <a:r>
              <a:rPr lang="en-US" sz="1400" b="1" kern="0" dirty="0" smtClean="0">
                <a:solidFill>
                  <a:srgbClr val="6600FF"/>
                </a:solidFill>
              </a:rPr>
              <a:t> </a:t>
            </a:r>
            <a:endParaRPr lang="en-US" sz="1400" b="1" kern="0" dirty="0">
              <a:solidFill>
                <a:srgbClr val="6600FF"/>
              </a:solidFill>
            </a:endParaRPr>
          </a:p>
        </p:txBody>
      </p:sp>
      <p:pic>
        <p:nvPicPr>
          <p:cNvPr id="17" name="Picture 16"/>
          <p:cNvPicPr>
            <a:picLocks noChangeAspect="1"/>
          </p:cNvPicPr>
          <p:nvPr/>
        </p:nvPicPr>
        <p:blipFill>
          <a:blip r:embed="rId3"/>
          <a:stretch>
            <a:fillRect/>
          </a:stretch>
        </p:blipFill>
        <p:spPr>
          <a:xfrm>
            <a:off x="7129224" y="6454400"/>
            <a:ext cx="2014537" cy="362569"/>
          </a:xfrm>
          <a:prstGeom prst="rect">
            <a:avLst/>
          </a:prstGeom>
        </p:spPr>
      </p:pic>
      <p:pic>
        <p:nvPicPr>
          <p:cNvPr id="26" name="Picture 25"/>
          <p:cNvPicPr>
            <a:picLocks noChangeAspect="1"/>
          </p:cNvPicPr>
          <p:nvPr/>
        </p:nvPicPr>
        <p:blipFill>
          <a:blip r:embed="rId4"/>
          <a:stretch>
            <a:fillRect/>
          </a:stretch>
        </p:blipFill>
        <p:spPr>
          <a:xfrm>
            <a:off x="7256264" y="6284502"/>
            <a:ext cx="1862376" cy="142265"/>
          </a:xfrm>
          <a:prstGeom prst="rect">
            <a:avLst/>
          </a:prstGeom>
        </p:spPr>
      </p:pic>
      <p:pic>
        <p:nvPicPr>
          <p:cNvPr id="36" name="Picture 35"/>
          <p:cNvPicPr>
            <a:picLocks noChangeAspect="1"/>
          </p:cNvPicPr>
          <p:nvPr/>
        </p:nvPicPr>
        <p:blipFill>
          <a:blip r:embed="rId5"/>
          <a:stretch>
            <a:fillRect/>
          </a:stretch>
        </p:blipFill>
        <p:spPr>
          <a:xfrm>
            <a:off x="6212207" y="35849"/>
            <a:ext cx="2953325" cy="1030951"/>
          </a:xfrm>
          <a:prstGeom prst="rect">
            <a:avLst/>
          </a:prstGeom>
        </p:spPr>
      </p:pic>
    </p:spTree>
    <p:extLst>
      <p:ext uri="{BB962C8B-B14F-4D97-AF65-F5344CB8AC3E}">
        <p14:creationId xmlns:p14="http://schemas.microsoft.com/office/powerpoint/2010/main" val="3097344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81000" y="33236"/>
            <a:ext cx="8001000" cy="838200"/>
          </a:xfrm>
        </p:spPr>
        <p:txBody>
          <a:bodyPr/>
          <a:lstStyle/>
          <a:p>
            <a:r>
              <a:rPr lang="en-US" sz="3200" dirty="0"/>
              <a:t>Characteristics &amp; replication cycle</a:t>
            </a:r>
          </a:p>
        </p:txBody>
      </p:sp>
      <p:sp>
        <p:nvSpPr>
          <p:cNvPr id="82947" name="Rectangle 3"/>
          <p:cNvSpPr>
            <a:spLocks noGrp="1" noChangeArrowheads="1"/>
          </p:cNvSpPr>
          <p:nvPr>
            <p:ph type="body" idx="1"/>
          </p:nvPr>
        </p:nvSpPr>
        <p:spPr>
          <a:xfrm>
            <a:off x="-533400" y="609600"/>
            <a:ext cx="7924800" cy="1828800"/>
          </a:xfrm>
        </p:spPr>
        <p:txBody>
          <a:bodyPr/>
          <a:lstStyle/>
          <a:p>
            <a:pPr lvl="1"/>
            <a:r>
              <a:rPr lang="en-US" sz="2000" dirty="0" smtClean="0"/>
              <a:t>Enveloped </a:t>
            </a:r>
            <a:r>
              <a:rPr lang="en-US" sz="2000" dirty="0"/>
              <a:t>virions</a:t>
            </a:r>
          </a:p>
          <a:p>
            <a:pPr lvl="2"/>
            <a:r>
              <a:rPr lang="en-US" sz="1800" dirty="0"/>
              <a:t>Lipid bilayer &amp; 2 or more envelope (E) proteins</a:t>
            </a:r>
          </a:p>
          <a:p>
            <a:pPr lvl="2"/>
            <a:r>
              <a:rPr lang="en-US" sz="1800" dirty="0"/>
              <a:t>Surrounds nucleocapsid made of capsid (C) monomers </a:t>
            </a:r>
          </a:p>
          <a:p>
            <a:pPr lvl="2"/>
            <a:r>
              <a:rPr lang="en-US" sz="1800" dirty="0"/>
              <a:t>Contains positive polarity ssRNA genome </a:t>
            </a:r>
            <a:r>
              <a:rPr lang="en-US" sz="1800" dirty="0" err="1"/>
              <a:t>complexed</a:t>
            </a:r>
            <a:r>
              <a:rPr lang="en-US" sz="1800" dirty="0"/>
              <a:t> with </a:t>
            </a:r>
            <a:r>
              <a:rPr lang="en-US" sz="1800" dirty="0" smtClean="0"/>
              <a:t>C</a:t>
            </a:r>
            <a:endParaRPr lang="en-US" sz="1800" dirty="0"/>
          </a:p>
        </p:txBody>
      </p:sp>
      <p:sp>
        <p:nvSpPr>
          <p:cNvPr id="7" name="Rectangle 3"/>
          <p:cNvSpPr txBox="1">
            <a:spLocks noChangeArrowheads="1"/>
          </p:cNvSpPr>
          <p:nvPr/>
        </p:nvSpPr>
        <p:spPr bwMode="auto">
          <a:xfrm>
            <a:off x="-533400" y="1981200"/>
            <a:ext cx="46482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742950" marR="0" lvl="1" indent="-285750" algn="l" defTabSz="914400" rtl="0" eaLnBrk="1" fontAlgn="base" latinLnBrk="0" hangingPunct="1">
              <a:lnSpc>
                <a:spcPct val="100000"/>
              </a:lnSpc>
              <a:spcBef>
                <a:spcPct val="20000"/>
              </a:spcBef>
              <a:spcAft>
                <a:spcPct val="0"/>
              </a:spcAft>
              <a:buClr>
                <a:schemeClr val="hlink"/>
              </a:buClr>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rPr>
              <a:t>Binding, replication, budding</a:t>
            </a:r>
          </a:p>
          <a:p>
            <a:pPr marL="1143000" marR="0" lvl="2" indent="-228600" algn="l" defTabSz="914400" rtl="0" eaLnBrk="1" fontAlgn="base" latinLnBrk="0" hangingPunct="1">
              <a:lnSpc>
                <a:spcPct val="100000"/>
              </a:lnSpc>
              <a:spcBef>
                <a:spcPct val="20000"/>
              </a:spcBef>
              <a:spcAft>
                <a:spcPct val="0"/>
              </a:spcAft>
              <a:buClr>
                <a:schemeClr val="accent1"/>
              </a:buClr>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rPr>
              <a:t>Specific binding of E proteins to cell surface receptor</a:t>
            </a:r>
          </a:p>
          <a:p>
            <a:pPr marL="1143000" marR="0" lvl="2" indent="-228600" algn="l" defTabSz="914400" rtl="0" eaLnBrk="1" fontAlgn="base" latinLnBrk="0" hangingPunct="1">
              <a:lnSpc>
                <a:spcPct val="100000"/>
              </a:lnSpc>
              <a:spcBef>
                <a:spcPct val="20000"/>
              </a:spcBef>
              <a:spcAft>
                <a:spcPct val="0"/>
              </a:spcAft>
              <a:buClr>
                <a:schemeClr val="accent1"/>
              </a:buClr>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rPr>
              <a:t>Receptor-mediated </a:t>
            </a:r>
            <a:r>
              <a:rPr kumimoji="0" lang="en-US" sz="1800" b="0" i="0" u="none" strike="noStrike" kern="0" cap="none" spc="0" normalizeH="0" baseline="0" noProof="0" dirty="0" err="1" smtClean="0">
                <a:ln>
                  <a:noFill/>
                </a:ln>
                <a:solidFill>
                  <a:schemeClr val="tx1"/>
                </a:solidFill>
                <a:effectLst/>
                <a:uLnTx/>
                <a:uFillTx/>
                <a:latin typeface="+mn-lt"/>
              </a:rPr>
              <a:t>endocytosis</a:t>
            </a:r>
            <a:endParaRPr kumimoji="0" lang="en-US" sz="1800" b="0" i="0" u="none" strike="noStrike" kern="0" cap="none" spc="0" normalizeH="0" baseline="0" noProof="0" dirty="0" smtClean="0">
              <a:ln>
                <a:noFill/>
              </a:ln>
              <a:solidFill>
                <a:schemeClr val="tx1"/>
              </a:solidFill>
              <a:effectLst/>
              <a:uLnTx/>
              <a:uFillTx/>
              <a:latin typeface="+mn-lt"/>
            </a:endParaRPr>
          </a:p>
          <a:p>
            <a:pPr marL="1143000" marR="0" lvl="2" indent="-228600" algn="l" defTabSz="914400" rtl="0" eaLnBrk="1" fontAlgn="base" latinLnBrk="0" hangingPunct="1">
              <a:lnSpc>
                <a:spcPct val="100000"/>
              </a:lnSpc>
              <a:spcBef>
                <a:spcPct val="20000"/>
              </a:spcBef>
              <a:spcAft>
                <a:spcPct val="0"/>
              </a:spcAft>
              <a:buClr>
                <a:schemeClr val="accent1"/>
              </a:buClr>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rPr>
              <a:t>Viral envelope fuses with cell membrane</a:t>
            </a:r>
          </a:p>
          <a:p>
            <a:pPr marL="1143000" marR="0" lvl="2" indent="-228600" algn="l" defTabSz="914400" rtl="0" eaLnBrk="1" fontAlgn="base" latinLnBrk="0" hangingPunct="1">
              <a:lnSpc>
                <a:spcPct val="100000"/>
              </a:lnSpc>
              <a:spcBef>
                <a:spcPct val="20000"/>
              </a:spcBef>
              <a:spcAft>
                <a:spcPct val="0"/>
              </a:spcAft>
              <a:buClr>
                <a:schemeClr val="accent1"/>
              </a:buClr>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rPr>
              <a:t>RNA genome delivered into cytoplasm (3</a:t>
            </a:r>
            <a:r>
              <a:rPr kumimoji="0" lang="en-US" sz="1800" b="0" i="0" u="none" strike="noStrike" kern="0" cap="none" spc="0" normalizeH="0" noProof="0" dirty="0" smtClean="0">
                <a:ln>
                  <a:noFill/>
                </a:ln>
                <a:solidFill>
                  <a:schemeClr val="tx1"/>
                </a:solidFill>
                <a:effectLst/>
                <a:uLnTx/>
                <a:uFillTx/>
                <a:latin typeface="+mn-lt"/>
              </a:rPr>
              <a:t> roles)</a:t>
            </a:r>
            <a:endParaRPr kumimoji="0" lang="en-US" sz="1800" b="0" i="0" u="none" strike="noStrike" kern="0" cap="none" spc="0" normalizeH="0" baseline="0" noProof="0" dirty="0" smtClean="0">
              <a:ln>
                <a:noFill/>
              </a:ln>
              <a:solidFill>
                <a:schemeClr val="tx1"/>
              </a:solidFill>
              <a:effectLst/>
              <a:uLnTx/>
              <a:uFillTx/>
              <a:latin typeface="+mn-lt"/>
            </a:endParaRPr>
          </a:p>
          <a:p>
            <a:pPr marL="1600200" lvl="3" indent="-228600">
              <a:spcBef>
                <a:spcPct val="20000"/>
              </a:spcBef>
              <a:buClr>
                <a:schemeClr val="accent1"/>
              </a:buClr>
              <a:buFontTx/>
              <a:buChar char="•"/>
            </a:pPr>
            <a:r>
              <a:rPr lang="en-US" sz="1800" kern="0" dirty="0" smtClean="0">
                <a:latin typeface="+mn-lt"/>
              </a:rPr>
              <a:t>mRNA</a:t>
            </a:r>
          </a:p>
          <a:p>
            <a:pPr marL="1600200" lvl="3" indent="-228600">
              <a:spcBef>
                <a:spcPct val="20000"/>
              </a:spcBef>
              <a:buClr>
                <a:schemeClr val="accent1"/>
              </a:buClr>
              <a:buFontTx/>
              <a:buChar char="•"/>
            </a:pPr>
            <a:r>
              <a:rPr kumimoji="0" lang="en-US" sz="1800" b="0" i="0" u="none" strike="noStrike" kern="0" cap="none" spc="0" normalizeH="0" baseline="0" noProof="0" dirty="0" smtClean="0">
                <a:ln>
                  <a:noFill/>
                </a:ln>
                <a:solidFill>
                  <a:schemeClr val="tx1"/>
                </a:solidFill>
                <a:effectLst/>
                <a:uLnTx/>
                <a:uFillTx/>
                <a:latin typeface="+mn-lt"/>
              </a:rPr>
              <a:t>Template</a:t>
            </a:r>
            <a:r>
              <a:rPr kumimoji="0" lang="en-US" sz="1800" b="0" i="0" u="none" strike="noStrike" kern="0" cap="none" spc="0" normalizeH="0" noProof="0" dirty="0" smtClean="0">
                <a:ln>
                  <a:noFill/>
                </a:ln>
                <a:solidFill>
                  <a:schemeClr val="tx1"/>
                </a:solidFill>
                <a:effectLst/>
                <a:uLnTx/>
                <a:uFillTx/>
                <a:latin typeface="+mn-lt"/>
              </a:rPr>
              <a:t> during replication</a:t>
            </a:r>
          </a:p>
          <a:p>
            <a:pPr marL="1600200" lvl="3" indent="-228600">
              <a:spcBef>
                <a:spcPct val="20000"/>
              </a:spcBef>
              <a:buClr>
                <a:schemeClr val="accent1"/>
              </a:buClr>
              <a:buFontTx/>
              <a:buChar char="•"/>
            </a:pPr>
            <a:r>
              <a:rPr lang="en-US" sz="1800" kern="0" baseline="0" dirty="0" smtClean="0">
                <a:latin typeface="+mn-lt"/>
              </a:rPr>
              <a:t>Genetic</a:t>
            </a:r>
            <a:r>
              <a:rPr lang="en-US" sz="1800" kern="0" dirty="0" smtClean="0">
                <a:latin typeface="+mn-lt"/>
              </a:rPr>
              <a:t> material in </a:t>
            </a:r>
            <a:r>
              <a:rPr lang="en-US" sz="1800" kern="0" dirty="0" err="1" smtClean="0">
                <a:latin typeface="+mn-lt"/>
              </a:rPr>
              <a:t>virions</a:t>
            </a:r>
            <a:endParaRPr kumimoji="0" lang="en-US" sz="1800" b="0" i="0" u="none" strike="noStrike" kern="0" cap="none" spc="0" normalizeH="0" baseline="0" noProof="0" dirty="0" smtClean="0">
              <a:ln>
                <a:noFill/>
              </a:ln>
              <a:solidFill>
                <a:schemeClr val="tx1"/>
              </a:solidFill>
              <a:effectLst/>
              <a:uLnTx/>
              <a:uFillTx/>
              <a:latin typeface="+mn-lt"/>
            </a:endParaRPr>
          </a:p>
          <a:p>
            <a:pPr marL="1143000" marR="0" lvl="2" indent="-228600" algn="l" defTabSz="914400" rtl="0" eaLnBrk="1" fontAlgn="base" latinLnBrk="0" hangingPunct="1">
              <a:lnSpc>
                <a:spcPct val="100000"/>
              </a:lnSpc>
              <a:spcBef>
                <a:spcPct val="20000"/>
              </a:spcBef>
              <a:spcAft>
                <a:spcPct val="0"/>
              </a:spcAft>
              <a:buClr>
                <a:schemeClr val="accent1"/>
              </a:buClr>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rPr>
              <a:t>RNA genome translated into single </a:t>
            </a:r>
            <a:r>
              <a:rPr kumimoji="0" lang="en-US" sz="1800" b="0" i="0" u="none" strike="noStrike" kern="0" cap="none" spc="0" normalizeH="0" baseline="0" noProof="0" dirty="0" err="1" smtClean="0">
                <a:ln>
                  <a:noFill/>
                </a:ln>
                <a:solidFill>
                  <a:schemeClr val="tx1"/>
                </a:solidFill>
                <a:effectLst/>
                <a:uLnTx/>
                <a:uFillTx/>
                <a:latin typeface="+mn-lt"/>
              </a:rPr>
              <a:t>polyprotein</a:t>
            </a:r>
            <a:endParaRPr kumimoji="0" lang="en-US" sz="1800" b="0" i="0" u="none" strike="noStrike" kern="0" cap="none" spc="0" normalizeH="0" baseline="0" noProof="0" dirty="0" smtClean="0">
              <a:ln>
                <a:noFill/>
              </a:ln>
              <a:solidFill>
                <a:schemeClr val="tx1"/>
              </a:solidFill>
              <a:effectLst/>
              <a:uLnTx/>
              <a:uFillTx/>
              <a:latin typeface="+mn-lt"/>
            </a:endParaRPr>
          </a:p>
          <a:p>
            <a:pPr marL="1143000" marR="0" lvl="2" indent="-228600" algn="l" defTabSz="914400" rtl="0" eaLnBrk="1" fontAlgn="base" latinLnBrk="0" hangingPunct="1">
              <a:lnSpc>
                <a:spcPct val="100000"/>
              </a:lnSpc>
              <a:spcBef>
                <a:spcPct val="20000"/>
              </a:spcBef>
              <a:spcAft>
                <a:spcPct val="0"/>
              </a:spcAft>
              <a:buClr>
                <a:schemeClr val="accent1"/>
              </a:buClr>
              <a:buSzTx/>
              <a:buFontTx/>
              <a:buChar char="•"/>
              <a:tabLst/>
              <a:defRPr/>
            </a:pPr>
            <a:r>
              <a:rPr lang="en-US" sz="1800" kern="0" dirty="0" smtClean="0">
                <a:latin typeface="+mn-lt"/>
              </a:rPr>
              <a:t>Budding into ER, released at the cell surface by </a:t>
            </a:r>
            <a:r>
              <a:rPr lang="en-US" sz="1800" kern="0" dirty="0" err="1" smtClean="0">
                <a:latin typeface="+mn-lt"/>
              </a:rPr>
              <a:t>exocytosis</a:t>
            </a:r>
            <a:endParaRPr kumimoji="0" lang="en-US" sz="1800" b="0" i="0" u="none" strike="noStrike" kern="0" cap="none" spc="0" normalizeH="0" baseline="0" noProof="0" dirty="0" smtClean="0">
              <a:ln>
                <a:noFill/>
              </a:ln>
              <a:solidFill>
                <a:schemeClr val="tx1"/>
              </a:solidFill>
              <a:effectLst/>
              <a:uLnTx/>
              <a:uFillTx/>
              <a:latin typeface="+mn-lt"/>
            </a:endParaRPr>
          </a:p>
        </p:txBody>
      </p:sp>
      <p:pic>
        <p:nvPicPr>
          <p:cNvPr id="132097" name="Picture 1"/>
          <p:cNvPicPr>
            <a:picLocks noChangeAspect="1" noChangeArrowheads="1"/>
          </p:cNvPicPr>
          <p:nvPr/>
        </p:nvPicPr>
        <p:blipFill>
          <a:blip r:embed="rId3" cstate="print"/>
          <a:srcRect/>
          <a:stretch>
            <a:fillRect/>
          </a:stretch>
        </p:blipFill>
        <p:spPr bwMode="auto">
          <a:xfrm>
            <a:off x="4186666" y="1981200"/>
            <a:ext cx="4957334" cy="48768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304800" y="685800"/>
            <a:ext cx="89916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defRPr/>
            </a:pPr>
            <a:endParaRPr kumimoji="0" lang="en-US" sz="2000" b="1" i="0" u="none" strike="noStrike" kern="0" cap="none" spc="0" normalizeH="0" baseline="0" noProof="0" dirty="0" smtClean="0">
              <a:ln>
                <a:noFill/>
              </a:ln>
              <a:solidFill>
                <a:schemeClr val="tx1"/>
              </a:solidFill>
              <a:effectLst/>
              <a:uLnTx/>
              <a:uFillTx/>
              <a:latin typeface="+mn-lt"/>
              <a:ea typeface="+mn-ea"/>
              <a:cs typeface="+mn-cs"/>
            </a:endParaRPr>
          </a:p>
          <a:p>
            <a:pPr lvl="0">
              <a:spcBef>
                <a:spcPct val="20000"/>
              </a:spcBef>
              <a:buClr>
                <a:schemeClr val="accent1"/>
              </a:buClr>
              <a:buFont typeface="Arial" pitchFamily="34" charset="0"/>
              <a:buChar char="•"/>
            </a:pPr>
            <a:r>
              <a:rPr kumimoji="0" lang="en-US" sz="2000" b="1" u="none" strike="noStrike" kern="0" cap="none" spc="0" normalizeH="0" baseline="0" noProof="0" dirty="0" smtClean="0">
                <a:ln>
                  <a:noFill/>
                </a:ln>
                <a:solidFill>
                  <a:schemeClr val="tx1"/>
                </a:solidFill>
                <a:effectLst/>
                <a:uLnTx/>
                <a:uFillTx/>
                <a:latin typeface="Arial" pitchFamily="34" charset="0"/>
                <a:cs typeface="Arial" pitchFamily="34" charset="0"/>
              </a:rPr>
              <a:t>GB virus B</a:t>
            </a:r>
          </a:p>
          <a:p>
            <a:pPr lvl="0">
              <a:spcBef>
                <a:spcPct val="20000"/>
              </a:spcBef>
              <a:buClr>
                <a:schemeClr val="accent1"/>
              </a:buClr>
              <a:buFont typeface="Arial" pitchFamily="34" charset="0"/>
              <a:buChar char="•"/>
            </a:pPr>
            <a:r>
              <a:rPr kumimoji="0" lang="en-US" sz="2000" b="1" u="none" strike="noStrike" kern="0" cap="none" spc="0" normalizeH="0" baseline="0" noProof="0" dirty="0" smtClean="0">
                <a:ln>
                  <a:noFill/>
                </a:ln>
                <a:solidFill>
                  <a:schemeClr val="tx1"/>
                </a:solidFill>
                <a:effectLst/>
                <a:uLnTx/>
                <a:uFillTx/>
                <a:latin typeface="Arial" pitchFamily="34" charset="0"/>
                <a:cs typeface="Arial" pitchFamily="34" charset="0"/>
              </a:rPr>
              <a:t>GBV-</a:t>
            </a:r>
            <a:r>
              <a:rPr kumimoji="0" lang="en-US" sz="2000" b="1" u="none" strike="noStrike" kern="0" cap="none" spc="0" normalizeH="0" noProof="0" dirty="0" smtClean="0">
                <a:ln>
                  <a:noFill/>
                </a:ln>
                <a:solidFill>
                  <a:schemeClr val="tx1"/>
                </a:solidFill>
                <a:effectLst/>
                <a:uLnTx/>
                <a:uFillTx/>
                <a:latin typeface="Arial" pitchFamily="34" charset="0"/>
                <a:cs typeface="Arial" pitchFamily="34" charset="0"/>
              </a:rPr>
              <a:t> causes self-limiting liver disease in New World monkeys species, including </a:t>
            </a:r>
            <a:r>
              <a:rPr kumimoji="0" lang="en-US" sz="2000" b="1" u="none" strike="noStrike" kern="0" cap="none" spc="0" normalizeH="0" noProof="0" dirty="0" err="1" smtClean="0">
                <a:ln>
                  <a:noFill/>
                </a:ln>
                <a:solidFill>
                  <a:schemeClr val="tx1"/>
                </a:solidFill>
                <a:effectLst/>
                <a:uLnTx/>
                <a:uFillTx/>
                <a:latin typeface="Arial" pitchFamily="34" charset="0"/>
                <a:cs typeface="Arial" pitchFamily="34" charset="0"/>
              </a:rPr>
              <a:t>tamarins</a:t>
            </a:r>
            <a:r>
              <a:rPr kumimoji="0" lang="en-US" sz="2000" b="1" u="none" strike="noStrike" kern="0" cap="none" spc="0" normalizeH="0" noProof="0" dirty="0" smtClean="0">
                <a:ln>
                  <a:noFill/>
                </a:ln>
                <a:solidFill>
                  <a:schemeClr val="tx1"/>
                </a:solidFill>
                <a:effectLst/>
                <a:uLnTx/>
                <a:uFillTx/>
                <a:latin typeface="Arial" pitchFamily="34" charset="0"/>
                <a:cs typeface="Arial" pitchFamily="34" charset="0"/>
              </a:rPr>
              <a:t>, marmosets, and owl monkeys, primate virus models</a:t>
            </a:r>
          </a:p>
          <a:p>
            <a:pPr lvl="0">
              <a:spcBef>
                <a:spcPct val="20000"/>
              </a:spcBef>
              <a:buClr>
                <a:schemeClr val="accent1"/>
              </a:buClr>
              <a:buFont typeface="Arial" pitchFamily="34" charset="0"/>
              <a:buChar char="•"/>
            </a:pPr>
            <a:r>
              <a:rPr lang="en-US" sz="2000" b="1" kern="0" dirty="0" smtClean="0">
                <a:latin typeface="Arial" pitchFamily="34" charset="0"/>
                <a:cs typeface="Arial" pitchFamily="34" charset="0"/>
              </a:rPr>
              <a:t>No infection in humans or chimpanzees</a:t>
            </a:r>
            <a:endParaRPr kumimoji="0" lang="en-US" sz="2000" b="1" u="none" strike="noStrike" kern="0" cap="none" spc="0" normalizeH="0" noProof="0" dirty="0" smtClean="0">
              <a:ln>
                <a:noFill/>
              </a:ln>
              <a:solidFill>
                <a:schemeClr val="tx1"/>
              </a:solidFill>
              <a:effectLst/>
              <a:uLnTx/>
              <a:uFillTx/>
              <a:latin typeface="Arial" pitchFamily="34" charset="0"/>
              <a:cs typeface="Arial" pitchFamily="34" charset="0"/>
            </a:endParaRPr>
          </a:p>
          <a:p>
            <a:pPr lvl="0">
              <a:spcBef>
                <a:spcPct val="20000"/>
              </a:spcBef>
              <a:buClr>
                <a:schemeClr val="accent1"/>
              </a:buClr>
              <a:buFont typeface="Arial" pitchFamily="34" charset="0"/>
              <a:buChar char="•"/>
            </a:pPr>
            <a:endParaRPr kumimoji="0" lang="en-US" sz="2000" b="1" u="none" strike="noStrike" kern="0" cap="none" spc="0" normalizeH="0" noProof="0" dirty="0" smtClean="0">
              <a:ln>
                <a:noFill/>
              </a:ln>
              <a:solidFill>
                <a:schemeClr val="tx1"/>
              </a:solidFill>
              <a:effectLst/>
              <a:uLnTx/>
              <a:uFillTx/>
              <a:latin typeface="Arial" pitchFamily="34" charset="0"/>
              <a:cs typeface="Arial" pitchFamily="34" charset="0"/>
            </a:endParaRPr>
          </a:p>
          <a:p>
            <a:pPr lvl="0">
              <a:spcBef>
                <a:spcPct val="20000"/>
              </a:spcBef>
              <a:buClr>
                <a:schemeClr val="accent1"/>
              </a:buClr>
            </a:pPr>
            <a:endParaRPr kumimoji="0" lang="en-US" sz="2000" b="1" u="none" strike="noStrike" kern="0" cap="none" spc="0" normalizeH="0" baseline="0" noProof="0" dirty="0" smtClean="0">
              <a:ln>
                <a:noFill/>
              </a:ln>
              <a:solidFill>
                <a:schemeClr val="tx1"/>
              </a:solidFill>
              <a:effectLst/>
              <a:uLnTx/>
              <a:uFillTx/>
              <a:latin typeface="Arial" pitchFamily="34" charset="0"/>
              <a:cs typeface="Arial" pitchFamily="34" charset="0"/>
            </a:endParaRPr>
          </a:p>
        </p:txBody>
      </p:sp>
      <p:pic>
        <p:nvPicPr>
          <p:cNvPr id="4098" name="Picture 2" descr="http://pin.primate.wisc.edu/fs/sheets/images/195lg.jpg"/>
          <p:cNvPicPr>
            <a:picLocks noChangeAspect="1" noChangeArrowheads="1"/>
          </p:cNvPicPr>
          <p:nvPr/>
        </p:nvPicPr>
        <p:blipFill>
          <a:blip r:embed="rId3" cstate="print"/>
          <a:srcRect/>
          <a:stretch>
            <a:fillRect/>
          </a:stretch>
        </p:blipFill>
        <p:spPr bwMode="auto">
          <a:xfrm>
            <a:off x="661060" y="3405249"/>
            <a:ext cx="2216727" cy="1828800"/>
          </a:xfrm>
          <a:prstGeom prst="rect">
            <a:avLst/>
          </a:prstGeom>
          <a:noFill/>
        </p:spPr>
      </p:pic>
      <p:sp>
        <p:nvSpPr>
          <p:cNvPr id="7" name="Rectangle 6"/>
          <p:cNvSpPr/>
          <p:nvPr/>
        </p:nvSpPr>
        <p:spPr>
          <a:xfrm>
            <a:off x="851065" y="5150922"/>
            <a:ext cx="1827744" cy="338554"/>
          </a:xfrm>
          <a:prstGeom prst="rect">
            <a:avLst/>
          </a:prstGeom>
        </p:spPr>
        <p:txBody>
          <a:bodyPr wrap="none">
            <a:spAutoFit/>
          </a:bodyPr>
          <a:lstStyle/>
          <a:p>
            <a:r>
              <a:rPr lang="en-US" b="1" dirty="0" smtClean="0">
                <a:latin typeface="Arial" pitchFamily="34" charset="0"/>
                <a:cs typeface="Arial" pitchFamily="34" charset="0"/>
              </a:rPr>
              <a:t>Emperor </a:t>
            </a:r>
            <a:r>
              <a:rPr lang="en-US" b="1" dirty="0" err="1" smtClean="0">
                <a:latin typeface="Arial" pitchFamily="34" charset="0"/>
                <a:cs typeface="Arial" pitchFamily="34" charset="0"/>
              </a:rPr>
              <a:t>tamarin</a:t>
            </a:r>
            <a:endParaRPr lang="en-US" dirty="0">
              <a:latin typeface="Arial" pitchFamily="34" charset="0"/>
              <a:cs typeface="Arial" pitchFamily="34" charset="0"/>
            </a:endParaRPr>
          </a:p>
        </p:txBody>
      </p:sp>
      <p:pic>
        <p:nvPicPr>
          <p:cNvPr id="4099" name="Picture 3"/>
          <p:cNvPicPr>
            <a:picLocks noChangeAspect="1" noChangeArrowheads="1"/>
          </p:cNvPicPr>
          <p:nvPr/>
        </p:nvPicPr>
        <p:blipFill>
          <a:blip r:embed="rId4" cstate="print"/>
          <a:srcRect/>
          <a:stretch>
            <a:fillRect/>
          </a:stretch>
        </p:blipFill>
        <p:spPr bwMode="auto">
          <a:xfrm>
            <a:off x="3124200" y="3429000"/>
            <a:ext cx="2362200" cy="1829321"/>
          </a:xfrm>
          <a:prstGeom prst="rect">
            <a:avLst/>
          </a:prstGeom>
          <a:noFill/>
          <a:ln w="9525">
            <a:noFill/>
            <a:miter lim="800000"/>
            <a:headEnd/>
            <a:tailEnd/>
          </a:ln>
        </p:spPr>
      </p:pic>
      <p:sp>
        <p:nvSpPr>
          <p:cNvPr id="9" name="Rectangle 8"/>
          <p:cNvSpPr/>
          <p:nvPr/>
        </p:nvSpPr>
        <p:spPr>
          <a:xfrm>
            <a:off x="3060865" y="5175747"/>
            <a:ext cx="2514600" cy="584775"/>
          </a:xfrm>
          <a:prstGeom prst="rect">
            <a:avLst/>
          </a:prstGeom>
        </p:spPr>
        <p:txBody>
          <a:bodyPr wrap="square">
            <a:spAutoFit/>
          </a:bodyPr>
          <a:lstStyle/>
          <a:p>
            <a:pPr algn="ctr"/>
            <a:r>
              <a:rPr lang="en-US" b="1" dirty="0" smtClean="0">
                <a:latin typeface="Arial" pitchFamily="34" charset="0"/>
                <a:cs typeface="Arial" pitchFamily="34" charset="0"/>
              </a:rPr>
              <a:t>Common Marmoset (</a:t>
            </a:r>
            <a:r>
              <a:rPr lang="en-US" b="1" dirty="0" err="1" smtClean="0">
                <a:latin typeface="Arial" pitchFamily="34" charset="0"/>
                <a:cs typeface="Arial" pitchFamily="34" charset="0"/>
              </a:rPr>
              <a:t>Callithrix</a:t>
            </a:r>
            <a:r>
              <a:rPr lang="en-US" b="1" dirty="0" smtClean="0">
                <a:latin typeface="Arial" pitchFamily="34" charset="0"/>
                <a:cs typeface="Arial" pitchFamily="34" charset="0"/>
              </a:rPr>
              <a:t> </a:t>
            </a:r>
            <a:r>
              <a:rPr lang="en-US" b="1" dirty="0" err="1" smtClean="0">
                <a:latin typeface="Arial" pitchFamily="34" charset="0"/>
                <a:cs typeface="Arial" pitchFamily="34" charset="0"/>
              </a:rPr>
              <a:t>jacchus</a:t>
            </a:r>
            <a:r>
              <a:rPr lang="en-US" b="1" dirty="0" smtClean="0">
                <a:latin typeface="Arial" pitchFamily="34" charset="0"/>
                <a:cs typeface="Arial" pitchFamily="34" charset="0"/>
              </a:rPr>
              <a:t>)</a:t>
            </a:r>
            <a:endParaRPr lang="en-US" b="1" dirty="0">
              <a:latin typeface="Arial" pitchFamily="34" charset="0"/>
              <a:cs typeface="Arial" pitchFamily="34" charset="0"/>
            </a:endParaRPr>
          </a:p>
        </p:txBody>
      </p:sp>
      <p:pic>
        <p:nvPicPr>
          <p:cNvPr id="4100" name="Picture 4"/>
          <p:cNvPicPr>
            <a:picLocks noChangeAspect="1" noChangeArrowheads="1"/>
          </p:cNvPicPr>
          <p:nvPr/>
        </p:nvPicPr>
        <p:blipFill>
          <a:blip r:embed="rId5" cstate="print"/>
          <a:srcRect/>
          <a:stretch>
            <a:fillRect/>
          </a:stretch>
        </p:blipFill>
        <p:spPr bwMode="auto">
          <a:xfrm>
            <a:off x="5956465" y="3409984"/>
            <a:ext cx="2133600" cy="1845276"/>
          </a:xfrm>
          <a:prstGeom prst="rect">
            <a:avLst/>
          </a:prstGeom>
          <a:noFill/>
          <a:ln w="9525">
            <a:noFill/>
            <a:miter lim="800000"/>
            <a:headEnd/>
            <a:tailEnd/>
          </a:ln>
        </p:spPr>
      </p:pic>
      <p:sp>
        <p:nvSpPr>
          <p:cNvPr id="11" name="Rectangle 10"/>
          <p:cNvSpPr/>
          <p:nvPr/>
        </p:nvSpPr>
        <p:spPr>
          <a:xfrm>
            <a:off x="5499265" y="5175747"/>
            <a:ext cx="2895600" cy="584775"/>
          </a:xfrm>
          <a:prstGeom prst="rect">
            <a:avLst/>
          </a:prstGeom>
        </p:spPr>
        <p:txBody>
          <a:bodyPr wrap="square">
            <a:spAutoFit/>
          </a:bodyPr>
          <a:lstStyle/>
          <a:p>
            <a:pPr algn="ctr"/>
            <a:r>
              <a:rPr lang="en-US" b="1" dirty="0" smtClean="0">
                <a:latin typeface="Arial" pitchFamily="34" charset="0"/>
                <a:cs typeface="Arial" pitchFamily="34" charset="0"/>
              </a:rPr>
              <a:t>Owl (or Night) Monkey (</a:t>
            </a:r>
            <a:r>
              <a:rPr lang="en-US" b="1" dirty="0" err="1" smtClean="0">
                <a:latin typeface="Arial" pitchFamily="34" charset="0"/>
                <a:cs typeface="Arial" pitchFamily="34" charset="0"/>
              </a:rPr>
              <a:t>Aotus</a:t>
            </a:r>
            <a:r>
              <a:rPr lang="en-US" b="1" dirty="0" smtClean="0">
                <a:latin typeface="Arial" pitchFamily="34" charset="0"/>
                <a:cs typeface="Arial" pitchFamily="34" charset="0"/>
              </a:rPr>
              <a:t> </a:t>
            </a:r>
            <a:r>
              <a:rPr lang="en-US" b="1" dirty="0" err="1" smtClean="0">
                <a:latin typeface="Arial" pitchFamily="34" charset="0"/>
                <a:cs typeface="Arial" pitchFamily="34" charset="0"/>
              </a:rPr>
              <a:t>trivirgatus</a:t>
            </a:r>
            <a:r>
              <a:rPr lang="en-US" b="1" dirty="0" smtClean="0">
                <a:latin typeface="Arial" pitchFamily="34" charset="0"/>
                <a:cs typeface="Arial" pitchFamily="34" charset="0"/>
              </a:rPr>
              <a:t>)</a:t>
            </a:r>
            <a:endParaRPr lang="en-US" b="1" dirty="0">
              <a:latin typeface="Arial" pitchFamily="34" charset="0"/>
              <a:cs typeface="Arial" pitchFamily="34" charset="0"/>
            </a:endParaRPr>
          </a:p>
        </p:txBody>
      </p:sp>
      <p:sp>
        <p:nvSpPr>
          <p:cNvPr id="10" name="Rectangle 2"/>
          <p:cNvSpPr txBox="1">
            <a:spLocks noChangeArrowheads="1"/>
          </p:cNvSpPr>
          <p:nvPr/>
        </p:nvSpPr>
        <p:spPr bwMode="auto">
          <a:xfrm>
            <a:off x="295894" y="290120"/>
            <a:ext cx="8610600" cy="1143000"/>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l" rtl="0" fontAlgn="base">
              <a:spcBef>
                <a:spcPct val="0"/>
              </a:spcBef>
              <a:spcAft>
                <a:spcPct val="0"/>
              </a:spcAft>
              <a:defRPr sz="4000">
                <a:solidFill>
                  <a:schemeClr val="tx1"/>
                </a:solidFill>
                <a:latin typeface="+mj-lt"/>
                <a:ea typeface="+mj-ea"/>
                <a:cs typeface="+mj-cs"/>
              </a:defRPr>
            </a:lvl1pPr>
            <a:lvl2pPr algn="l" rtl="0" fontAlgn="base">
              <a:spcBef>
                <a:spcPct val="0"/>
              </a:spcBef>
              <a:spcAft>
                <a:spcPct val="0"/>
              </a:spcAft>
              <a:defRPr sz="3600">
                <a:solidFill>
                  <a:schemeClr val="tx2"/>
                </a:solidFill>
                <a:latin typeface="Tahoma" charset="0"/>
              </a:defRPr>
            </a:lvl2pPr>
            <a:lvl3pPr algn="l" rtl="0" fontAlgn="base">
              <a:spcBef>
                <a:spcPct val="0"/>
              </a:spcBef>
              <a:spcAft>
                <a:spcPct val="0"/>
              </a:spcAft>
              <a:defRPr sz="3600">
                <a:solidFill>
                  <a:schemeClr val="tx2"/>
                </a:solidFill>
                <a:latin typeface="Tahoma" charset="0"/>
              </a:defRPr>
            </a:lvl3pPr>
            <a:lvl4pPr algn="l" rtl="0" fontAlgn="base">
              <a:spcBef>
                <a:spcPct val="0"/>
              </a:spcBef>
              <a:spcAft>
                <a:spcPct val="0"/>
              </a:spcAft>
              <a:defRPr sz="3600">
                <a:solidFill>
                  <a:schemeClr val="tx2"/>
                </a:solidFill>
                <a:latin typeface="Tahoma" charset="0"/>
              </a:defRPr>
            </a:lvl4pPr>
            <a:lvl5pPr algn="l" rtl="0" fontAlgn="base">
              <a:spcBef>
                <a:spcPct val="0"/>
              </a:spcBef>
              <a:spcAft>
                <a:spcPct val="0"/>
              </a:spcAft>
              <a:defRPr sz="3600">
                <a:solidFill>
                  <a:schemeClr val="tx2"/>
                </a:solidFill>
                <a:latin typeface="Tahoma" charset="0"/>
              </a:defRPr>
            </a:lvl5pPr>
            <a:lvl6pPr marL="457200" algn="l" rtl="0" fontAlgn="base">
              <a:spcBef>
                <a:spcPct val="0"/>
              </a:spcBef>
              <a:spcAft>
                <a:spcPct val="0"/>
              </a:spcAft>
              <a:defRPr sz="3600">
                <a:solidFill>
                  <a:schemeClr val="tx2"/>
                </a:solidFill>
                <a:latin typeface="Tahoma" charset="0"/>
              </a:defRPr>
            </a:lvl6pPr>
            <a:lvl7pPr marL="914400" algn="l" rtl="0" fontAlgn="base">
              <a:spcBef>
                <a:spcPct val="0"/>
              </a:spcBef>
              <a:spcAft>
                <a:spcPct val="0"/>
              </a:spcAft>
              <a:defRPr sz="3600">
                <a:solidFill>
                  <a:schemeClr val="tx2"/>
                </a:solidFill>
                <a:latin typeface="Tahoma" charset="0"/>
              </a:defRPr>
            </a:lvl7pPr>
            <a:lvl8pPr marL="1371600" algn="l" rtl="0" fontAlgn="base">
              <a:spcBef>
                <a:spcPct val="0"/>
              </a:spcBef>
              <a:spcAft>
                <a:spcPct val="0"/>
              </a:spcAft>
              <a:defRPr sz="3600">
                <a:solidFill>
                  <a:schemeClr val="tx2"/>
                </a:solidFill>
                <a:latin typeface="Tahoma" charset="0"/>
              </a:defRPr>
            </a:lvl8pPr>
            <a:lvl9pPr marL="1828800" algn="l" rtl="0" fontAlgn="base">
              <a:spcBef>
                <a:spcPct val="0"/>
              </a:spcBef>
              <a:spcAft>
                <a:spcPct val="0"/>
              </a:spcAft>
              <a:defRPr sz="3600">
                <a:solidFill>
                  <a:schemeClr val="tx2"/>
                </a:solidFill>
                <a:latin typeface="Tahoma" charset="0"/>
              </a:defRPr>
            </a:lvl9pPr>
          </a:lstStyle>
          <a:p>
            <a:r>
              <a:rPr lang="en-US" sz="2800" b="1" kern="0" dirty="0" smtClean="0">
                <a:latin typeface="Arial" pitchFamily="34" charset="0"/>
                <a:cs typeface="Arial" pitchFamily="34" charset="0"/>
              </a:rPr>
              <a:t>GBV-B categorized within the genus </a:t>
            </a:r>
            <a:r>
              <a:rPr lang="en-US" sz="2800" b="1" i="1" kern="0" dirty="0" err="1" smtClean="0">
                <a:latin typeface="Arial" pitchFamily="34" charset="0"/>
                <a:cs typeface="Arial" pitchFamily="34" charset="0"/>
              </a:rPr>
              <a:t>Hepacivirus</a:t>
            </a:r>
            <a:endParaRPr lang="en-US" sz="2800" b="1" i="1" kern="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85800" y="2971800"/>
            <a:ext cx="77724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Tahoma" charset="0"/>
              </a:defRPr>
            </a:lvl2pPr>
            <a:lvl3pPr algn="l" rtl="0" fontAlgn="base">
              <a:spcBef>
                <a:spcPct val="0"/>
              </a:spcBef>
              <a:spcAft>
                <a:spcPct val="0"/>
              </a:spcAft>
              <a:defRPr sz="3600">
                <a:solidFill>
                  <a:schemeClr val="tx2"/>
                </a:solidFill>
                <a:latin typeface="Tahoma" charset="0"/>
              </a:defRPr>
            </a:lvl3pPr>
            <a:lvl4pPr algn="l" rtl="0" fontAlgn="base">
              <a:spcBef>
                <a:spcPct val="0"/>
              </a:spcBef>
              <a:spcAft>
                <a:spcPct val="0"/>
              </a:spcAft>
              <a:defRPr sz="3600">
                <a:solidFill>
                  <a:schemeClr val="tx2"/>
                </a:solidFill>
                <a:latin typeface="Tahoma" charset="0"/>
              </a:defRPr>
            </a:lvl4pPr>
            <a:lvl5pPr algn="l" rtl="0" fontAlgn="base">
              <a:spcBef>
                <a:spcPct val="0"/>
              </a:spcBef>
              <a:spcAft>
                <a:spcPct val="0"/>
              </a:spcAft>
              <a:defRPr sz="3600">
                <a:solidFill>
                  <a:schemeClr val="tx2"/>
                </a:solidFill>
                <a:latin typeface="Tahoma" charset="0"/>
              </a:defRPr>
            </a:lvl5pPr>
            <a:lvl6pPr marL="457200" algn="l" rtl="0" fontAlgn="base">
              <a:spcBef>
                <a:spcPct val="0"/>
              </a:spcBef>
              <a:spcAft>
                <a:spcPct val="0"/>
              </a:spcAft>
              <a:defRPr sz="3600">
                <a:solidFill>
                  <a:schemeClr val="tx2"/>
                </a:solidFill>
                <a:latin typeface="Tahoma" charset="0"/>
              </a:defRPr>
            </a:lvl6pPr>
            <a:lvl7pPr marL="914400" algn="l" rtl="0" fontAlgn="base">
              <a:spcBef>
                <a:spcPct val="0"/>
              </a:spcBef>
              <a:spcAft>
                <a:spcPct val="0"/>
              </a:spcAft>
              <a:defRPr sz="3600">
                <a:solidFill>
                  <a:schemeClr val="tx2"/>
                </a:solidFill>
                <a:latin typeface="Tahoma" charset="0"/>
              </a:defRPr>
            </a:lvl7pPr>
            <a:lvl8pPr marL="1371600" algn="l" rtl="0" fontAlgn="base">
              <a:spcBef>
                <a:spcPct val="0"/>
              </a:spcBef>
              <a:spcAft>
                <a:spcPct val="0"/>
              </a:spcAft>
              <a:defRPr sz="3600">
                <a:solidFill>
                  <a:schemeClr val="tx2"/>
                </a:solidFill>
                <a:latin typeface="Tahoma" charset="0"/>
              </a:defRPr>
            </a:lvl8pPr>
            <a:lvl9pPr marL="1828800" algn="l" rtl="0" fontAlgn="base">
              <a:spcBef>
                <a:spcPct val="0"/>
              </a:spcBef>
              <a:spcAft>
                <a:spcPct val="0"/>
              </a:spcAft>
              <a:defRPr sz="3600">
                <a:solidFill>
                  <a:schemeClr val="tx2"/>
                </a:solidFill>
                <a:latin typeface="Tahoma" charset="0"/>
              </a:defRPr>
            </a:lvl9pPr>
          </a:lstStyle>
          <a:p>
            <a:pPr algn="ctr"/>
            <a:r>
              <a:rPr lang="en-US" b="1" kern="0" smtClean="0"/>
              <a:t>Genus </a:t>
            </a:r>
            <a:r>
              <a:rPr lang="en-US" b="1" i="1" kern="0" smtClean="0"/>
              <a:t>Pestivirus</a:t>
            </a:r>
            <a:endParaRPr lang="en-US" b="1" i="1" kern="0" dirty="0"/>
          </a:p>
        </p:txBody>
      </p:sp>
    </p:spTree>
    <p:extLst>
      <p:ext uri="{BB962C8B-B14F-4D97-AF65-F5344CB8AC3E}">
        <p14:creationId xmlns:p14="http://schemas.microsoft.com/office/powerpoint/2010/main" val="391534712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5" cstate="print"/>
          <a:srcRect/>
          <a:stretch>
            <a:fillRect/>
          </a:stretch>
        </p:blipFill>
        <p:spPr bwMode="auto">
          <a:xfrm>
            <a:off x="9525" y="3962400"/>
            <a:ext cx="6172200" cy="3740446"/>
          </a:xfrm>
          <a:prstGeom prst="rect">
            <a:avLst/>
          </a:prstGeom>
          <a:noFill/>
          <a:ln w="9525">
            <a:noFill/>
            <a:miter lim="800000"/>
            <a:headEnd/>
            <a:tailEnd/>
          </a:ln>
        </p:spPr>
      </p:pic>
      <p:sp>
        <p:nvSpPr>
          <p:cNvPr id="138242" name="Rectangle 2"/>
          <p:cNvSpPr>
            <a:spLocks noGrp="1" noChangeArrowheads="1"/>
          </p:cNvSpPr>
          <p:nvPr>
            <p:ph type="title"/>
          </p:nvPr>
        </p:nvSpPr>
        <p:spPr/>
        <p:txBody>
          <a:bodyPr/>
          <a:lstStyle/>
          <a:p>
            <a:r>
              <a:rPr lang="en-US" sz="3200"/>
              <a:t>Background &amp; classification</a:t>
            </a:r>
          </a:p>
        </p:txBody>
      </p:sp>
      <p:sp>
        <p:nvSpPr>
          <p:cNvPr id="138243" name="Rectangle 3"/>
          <p:cNvSpPr>
            <a:spLocks noGrp="1" noChangeArrowheads="1"/>
          </p:cNvSpPr>
          <p:nvPr>
            <p:ph type="body" idx="1"/>
          </p:nvPr>
        </p:nvSpPr>
        <p:spPr>
          <a:xfrm>
            <a:off x="381000" y="914400"/>
            <a:ext cx="8305800" cy="3276600"/>
          </a:xfrm>
        </p:spPr>
        <p:txBody>
          <a:bodyPr/>
          <a:lstStyle/>
          <a:p>
            <a:r>
              <a:rPr lang="en-US" sz="2400" dirty="0"/>
              <a:t>Animal pathogens of major economic importance</a:t>
            </a:r>
          </a:p>
          <a:p>
            <a:pPr lvl="1"/>
            <a:r>
              <a:rPr lang="en-US" sz="2000" dirty="0"/>
              <a:t>Bovine viral diarrhea </a:t>
            </a:r>
            <a:r>
              <a:rPr lang="en-US" sz="2000" dirty="0" smtClean="0"/>
              <a:t>virus (BVDV)</a:t>
            </a:r>
            <a:endParaRPr lang="en-US" sz="2000" dirty="0"/>
          </a:p>
          <a:p>
            <a:pPr lvl="1"/>
            <a:r>
              <a:rPr lang="en-US" sz="2000" dirty="0"/>
              <a:t>Classical swine </a:t>
            </a:r>
            <a:r>
              <a:rPr lang="en-US" sz="2000" dirty="0" smtClean="0"/>
              <a:t>fever virus (CSFV) in pigs </a:t>
            </a:r>
          </a:p>
          <a:p>
            <a:pPr lvl="2"/>
            <a:r>
              <a:rPr lang="en-US" sz="1600" dirty="0" smtClean="0"/>
              <a:t>Hog cholera, constipation followed by diarrhea, generalized </a:t>
            </a:r>
            <a:r>
              <a:rPr lang="en-US" sz="1600" dirty="0" err="1" smtClean="0"/>
              <a:t>vasculitis</a:t>
            </a:r>
            <a:r>
              <a:rPr lang="en-US" sz="1600" dirty="0" smtClean="0"/>
              <a:t>, hemorrhages</a:t>
            </a:r>
            <a:endParaRPr lang="en-US" sz="1600" dirty="0"/>
          </a:p>
          <a:p>
            <a:pPr lvl="1"/>
            <a:r>
              <a:rPr lang="en-US" sz="2000" dirty="0"/>
              <a:t>Border disease virus (BDV) in </a:t>
            </a:r>
            <a:r>
              <a:rPr lang="en-US" sz="2000" dirty="0" smtClean="0"/>
              <a:t>sheep</a:t>
            </a:r>
          </a:p>
          <a:p>
            <a:pPr lvl="2"/>
            <a:r>
              <a:rPr lang="en-US" sz="1600" dirty="0" smtClean="0"/>
              <a:t>Hairy shaker disease, infection of the fetus, abortion, low birth weight, myelin </a:t>
            </a:r>
            <a:r>
              <a:rPr lang="en-US" sz="1600" dirty="0"/>
              <a:t>deficiency </a:t>
            </a:r>
            <a:r>
              <a:rPr lang="en-US" sz="800" dirty="0" smtClean="0"/>
              <a:t>(</a:t>
            </a:r>
            <a:r>
              <a:rPr lang="en-US" sz="800" dirty="0" smtClean="0">
                <a:hlinkClick r:id="rId6"/>
              </a:rPr>
              <a:t>https</a:t>
            </a:r>
            <a:r>
              <a:rPr lang="en-US" sz="800" dirty="0">
                <a:hlinkClick r:id="rId6"/>
              </a:rPr>
              <a:t>://</a:t>
            </a:r>
            <a:r>
              <a:rPr lang="en-US" sz="800" dirty="0" smtClean="0">
                <a:hlinkClick r:id="rId6"/>
              </a:rPr>
              <a:t>www.youtube.com/watch?v=AnO-L02PcDg</a:t>
            </a:r>
            <a:r>
              <a:rPr lang="en-US" sz="800" dirty="0" smtClean="0"/>
              <a:t>, </a:t>
            </a:r>
            <a:r>
              <a:rPr lang="en-US" sz="800" b="1" dirty="0" err="1"/>
              <a:t>Pestivirus</a:t>
            </a:r>
            <a:r>
              <a:rPr lang="en-US" sz="800" b="1" dirty="0"/>
              <a:t> infection in </a:t>
            </a:r>
            <a:r>
              <a:rPr lang="en-US" sz="800" b="1" dirty="0" smtClean="0"/>
              <a:t>chamois)</a:t>
            </a:r>
            <a:endParaRPr lang="en-US" sz="800" dirty="0"/>
          </a:p>
          <a:p>
            <a:r>
              <a:rPr lang="en-US" sz="2400" dirty="0"/>
              <a:t>Greater similarity to </a:t>
            </a:r>
            <a:r>
              <a:rPr lang="en-US" sz="2400" dirty="0" err="1" smtClean="0"/>
              <a:t>hepaciviruses</a:t>
            </a:r>
            <a:r>
              <a:rPr lang="en-US" sz="2400" dirty="0" smtClean="0"/>
              <a:t> than </a:t>
            </a:r>
            <a:r>
              <a:rPr lang="en-US" sz="2400" dirty="0" err="1" smtClean="0"/>
              <a:t>flaviviruses</a:t>
            </a:r>
            <a:endParaRPr lang="en-US" sz="2000" dirty="0"/>
          </a:p>
        </p:txBody>
      </p:sp>
      <p:sp>
        <p:nvSpPr>
          <p:cNvPr id="5" name="TextBox 4"/>
          <p:cNvSpPr txBox="1"/>
          <p:nvPr/>
        </p:nvSpPr>
        <p:spPr>
          <a:xfrm>
            <a:off x="1676400" y="4766846"/>
            <a:ext cx="662361" cy="338554"/>
          </a:xfrm>
          <a:prstGeom prst="rect">
            <a:avLst/>
          </a:prstGeom>
          <a:noFill/>
        </p:spPr>
        <p:txBody>
          <a:bodyPr wrap="none" rtlCol="0">
            <a:spAutoFit/>
          </a:bodyPr>
          <a:lstStyle/>
          <a:p>
            <a:r>
              <a:rPr lang="en-US" b="1" dirty="0" smtClean="0">
                <a:solidFill>
                  <a:schemeClr val="bg1"/>
                </a:solidFill>
                <a:latin typeface="Arial" pitchFamily="34" charset="0"/>
                <a:cs typeface="Arial" pitchFamily="34" charset="0"/>
              </a:rPr>
              <a:t>IRES</a:t>
            </a:r>
            <a:endParaRPr lang="en-US" b="1" dirty="0">
              <a:solidFill>
                <a:schemeClr val="bg1"/>
              </a:solidFill>
              <a:latin typeface="Arial" pitchFamily="34" charset="0"/>
              <a:cs typeface="Arial" pitchFamily="34" charset="0"/>
            </a:endParaRPr>
          </a:p>
        </p:txBody>
      </p:sp>
      <p:sp>
        <p:nvSpPr>
          <p:cNvPr id="7" name="TextBox 6"/>
          <p:cNvSpPr txBox="1"/>
          <p:nvPr/>
        </p:nvSpPr>
        <p:spPr>
          <a:xfrm>
            <a:off x="4381500" y="4766846"/>
            <a:ext cx="1725152" cy="338554"/>
          </a:xfrm>
          <a:prstGeom prst="rect">
            <a:avLst/>
          </a:prstGeom>
          <a:noFill/>
        </p:spPr>
        <p:txBody>
          <a:bodyPr wrap="none" rtlCol="0">
            <a:spAutoFit/>
          </a:bodyPr>
          <a:lstStyle/>
          <a:p>
            <a:r>
              <a:rPr lang="en-US" b="1" dirty="0" smtClean="0">
                <a:solidFill>
                  <a:schemeClr val="bg1"/>
                </a:solidFill>
                <a:latin typeface="Arial" pitchFamily="34" charset="0"/>
                <a:cs typeface="Arial" pitchFamily="34" charset="0"/>
              </a:rPr>
              <a:t>No poly(A) tract</a:t>
            </a:r>
            <a:endParaRPr lang="en-US" b="1" dirty="0">
              <a:solidFill>
                <a:schemeClr val="bg1"/>
              </a:solidFill>
              <a:latin typeface="Arial" pitchFamily="34" charset="0"/>
              <a:cs typeface="Arial" pitchFamily="34" charset="0"/>
            </a:endParaRPr>
          </a:p>
        </p:txBody>
      </p:sp>
      <p:pic>
        <p:nvPicPr>
          <p:cNvPr id="3" name="trimmed Pestivirus infection in chamo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43625" y="3962400"/>
            <a:ext cx="3048000" cy="2286000"/>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305800" cy="838200"/>
          </a:xfrm>
        </p:spPr>
        <p:txBody>
          <a:bodyPr/>
          <a:lstStyle/>
          <a:p>
            <a:pPr algn="ctr"/>
            <a:r>
              <a:rPr lang="en-US" sz="2400" b="1" dirty="0" smtClean="0"/>
              <a:t>RNA recombination; origin of diversity in RNA virus genomes</a:t>
            </a:r>
            <a:endParaRPr lang="en-US" sz="2400" b="1" dirty="0"/>
          </a:p>
        </p:txBody>
      </p:sp>
      <p:sp>
        <p:nvSpPr>
          <p:cNvPr id="3" name="Content Placeholder 2"/>
          <p:cNvSpPr>
            <a:spLocks noGrp="1"/>
          </p:cNvSpPr>
          <p:nvPr>
            <p:ph idx="1"/>
          </p:nvPr>
        </p:nvSpPr>
        <p:spPr/>
        <p:txBody>
          <a:bodyPr/>
          <a:lstStyle/>
          <a:p>
            <a:r>
              <a:rPr lang="en-US" sz="2000" b="1" dirty="0" smtClean="0"/>
              <a:t>Recombination; the exchange of nucleotide sequences among different genomic </a:t>
            </a:r>
            <a:r>
              <a:rPr lang="en-US" sz="2000" b="1" smtClean="0"/>
              <a:t>RNA molecules</a:t>
            </a:r>
            <a:endParaRPr lang="en-US" sz="2000" b="1" dirty="0" smtClean="0"/>
          </a:p>
          <a:p>
            <a:r>
              <a:rPr lang="en-US" sz="2000" b="1" dirty="0" smtClean="0"/>
              <a:t>Recombination, a feature of many RNA viruses, is an important mechanism for producing new genomes with selective growth advantages</a:t>
            </a:r>
          </a:p>
          <a:p>
            <a:r>
              <a:rPr lang="en-US" sz="2000" b="1" dirty="0" err="1" smtClean="0"/>
              <a:t>Replicase</a:t>
            </a:r>
            <a:r>
              <a:rPr lang="en-US" sz="2000" b="1" dirty="0" smtClean="0"/>
              <a:t>-driven template switching model, the RNA breakage and ligation model, and the breakage-induced template switching model</a:t>
            </a:r>
          </a:p>
          <a:p>
            <a:endParaRPr lang="en-US" sz="2000" b="1" dirty="0"/>
          </a:p>
        </p:txBody>
      </p:sp>
      <p:pic>
        <p:nvPicPr>
          <p:cNvPr id="2050" name="Picture 2"/>
          <p:cNvPicPr>
            <a:picLocks noChangeAspect="1" noChangeArrowheads="1"/>
          </p:cNvPicPr>
          <p:nvPr/>
        </p:nvPicPr>
        <p:blipFill>
          <a:blip r:embed="rId2" cstate="print"/>
          <a:srcRect/>
          <a:stretch>
            <a:fillRect/>
          </a:stretch>
        </p:blipFill>
        <p:spPr bwMode="auto">
          <a:xfrm>
            <a:off x="914400" y="3962400"/>
            <a:ext cx="3838575" cy="2657475"/>
          </a:xfrm>
          <a:prstGeom prst="rect">
            <a:avLst/>
          </a:prstGeom>
          <a:noFill/>
          <a:ln w="9525">
            <a:noFill/>
            <a:miter lim="800000"/>
            <a:headEnd/>
            <a:tailEnd/>
          </a:ln>
        </p:spPr>
      </p:pic>
      <p:sp>
        <p:nvSpPr>
          <p:cNvPr id="5" name="TextBox 4"/>
          <p:cNvSpPr txBox="1"/>
          <p:nvPr/>
        </p:nvSpPr>
        <p:spPr>
          <a:xfrm>
            <a:off x="5029200" y="5029200"/>
            <a:ext cx="3657600" cy="1323439"/>
          </a:xfrm>
          <a:prstGeom prst="rect">
            <a:avLst/>
          </a:prstGeom>
          <a:noFill/>
        </p:spPr>
        <p:txBody>
          <a:bodyPr wrap="square" rtlCol="0">
            <a:spAutoFit/>
          </a:bodyPr>
          <a:lstStyle/>
          <a:p>
            <a:r>
              <a:rPr lang="en-US" b="1" dirty="0" smtClean="0">
                <a:latin typeface="Arial" pitchFamily="34" charset="0"/>
                <a:cs typeface="Arial" pitchFamily="34" charset="0"/>
              </a:rPr>
              <a:t>Template switching</a:t>
            </a:r>
          </a:p>
          <a:p>
            <a:r>
              <a:rPr lang="en-US" b="1" dirty="0" smtClean="0">
                <a:latin typeface="Arial" pitchFamily="34" charset="0"/>
                <a:cs typeface="Arial" pitchFamily="34" charset="0"/>
              </a:rPr>
              <a:t>The RNA polymerase (purple) has copied the 3’ end of the donor genome and is switching to the acceptor genome</a:t>
            </a:r>
            <a:endParaRPr lang="en-US" b="1" dirty="0">
              <a:latin typeface="Arial" pitchFamily="34" charset="0"/>
              <a:cs typeface="Arial"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4916149" y="4038601"/>
            <a:ext cx="3780176" cy="533399"/>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7239000" y="4648200"/>
            <a:ext cx="1381125" cy="22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grpSp>
        <p:nvGrpSpPr>
          <p:cNvPr id="46082" name="Group 2"/>
          <p:cNvGrpSpPr>
            <a:grpSpLocks/>
          </p:cNvGrpSpPr>
          <p:nvPr/>
        </p:nvGrpSpPr>
        <p:grpSpPr bwMode="auto">
          <a:xfrm>
            <a:off x="0" y="196850"/>
            <a:ext cx="9144000" cy="6446838"/>
            <a:chOff x="0" y="196364"/>
            <a:chExt cx="9144000" cy="6447442"/>
          </a:xfrm>
        </p:grpSpPr>
        <p:grpSp>
          <p:nvGrpSpPr>
            <p:cNvPr id="46087" name="Group 22"/>
            <p:cNvGrpSpPr>
              <a:grpSpLocks/>
            </p:cNvGrpSpPr>
            <p:nvPr/>
          </p:nvGrpSpPr>
          <p:grpSpPr bwMode="auto">
            <a:xfrm>
              <a:off x="0" y="870576"/>
              <a:ext cx="9144000" cy="87313"/>
              <a:chOff x="6" y="939529"/>
              <a:chExt cx="9143994" cy="87135"/>
            </a:xfrm>
          </p:grpSpPr>
          <p:cxnSp>
            <p:nvCxnSpPr>
              <p:cNvPr id="5" name="Straight Connector 4"/>
              <p:cNvCxnSpPr/>
              <p:nvPr/>
            </p:nvCxnSpPr>
            <p:spPr>
              <a:xfrm flipV="1">
                <a:off x="6" y="940067"/>
                <a:ext cx="9143994" cy="1742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127006" y="1009781"/>
                <a:ext cx="8888407" cy="1742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46088" name="TextBox 6"/>
            <p:cNvSpPr txBox="1">
              <a:spLocks noChangeArrowheads="1"/>
            </p:cNvSpPr>
            <p:nvPr/>
          </p:nvSpPr>
          <p:spPr bwMode="auto">
            <a:xfrm>
              <a:off x="358297" y="1692881"/>
              <a:ext cx="847153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2400" b="1" u="sng">
                  <a:solidFill>
                    <a:srgbClr val="180800"/>
                  </a:solidFill>
                </a:rPr>
                <a:t>For RNA viruses with nonsegmented genomes:</a:t>
              </a:r>
            </a:p>
            <a:p>
              <a:pPr algn="ctr"/>
              <a:r>
                <a:rPr lang="en-US" altLang="en-US">
                  <a:solidFill>
                    <a:srgbClr val="180800"/>
                  </a:solidFill>
                </a:rPr>
                <a:t>Occurs during replication by switching templates so the newly synthesized genome contains sequence from two different parental molecules (“copy choice” recombination)</a:t>
              </a:r>
            </a:p>
          </p:txBody>
        </p:sp>
        <p:sp>
          <p:nvSpPr>
            <p:cNvPr id="46089" name="TextBox 7"/>
            <p:cNvSpPr txBox="1">
              <a:spLocks noChangeArrowheads="1"/>
            </p:cNvSpPr>
            <p:nvPr/>
          </p:nvSpPr>
          <p:spPr bwMode="auto">
            <a:xfrm>
              <a:off x="126288" y="196364"/>
              <a:ext cx="8506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2400" b="1">
                  <a:solidFill>
                    <a:srgbClr val="180800"/>
                  </a:solidFill>
                </a:rPr>
                <a:t>Recombination: distinct mechanisms for DNA and RNA viruses</a:t>
              </a:r>
            </a:p>
          </p:txBody>
        </p:sp>
        <p:sp>
          <p:nvSpPr>
            <p:cNvPr id="46090" name="TextBox 8"/>
            <p:cNvSpPr txBox="1">
              <a:spLocks noChangeArrowheads="1"/>
            </p:cNvSpPr>
            <p:nvPr/>
          </p:nvSpPr>
          <p:spPr bwMode="auto">
            <a:xfrm>
              <a:off x="359502" y="1011562"/>
              <a:ext cx="84249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a:solidFill>
                    <a:srgbClr val="180800"/>
                  </a:solidFill>
                </a:rPr>
                <a:t>Recombination is a process in which nucleic acid sequences from two genotypically different parental viruses are exchanged so progeny contain sequences from both</a:t>
              </a:r>
            </a:p>
          </p:txBody>
        </p:sp>
        <p:pic>
          <p:nvPicPr>
            <p:cNvPr id="4609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644" y="2937504"/>
              <a:ext cx="2185242" cy="3706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2" name="TextBox 11"/>
            <p:cNvSpPr txBox="1">
              <a:spLocks noChangeArrowheads="1"/>
            </p:cNvSpPr>
            <p:nvPr/>
          </p:nvSpPr>
          <p:spPr bwMode="auto">
            <a:xfrm>
              <a:off x="2773652" y="2967031"/>
              <a:ext cx="28040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b="1">
                  <a:solidFill>
                    <a:srgbClr val="180800"/>
                  </a:solidFill>
                </a:rPr>
                <a:t>Nonsegmented RNA virus</a:t>
              </a:r>
            </a:p>
          </p:txBody>
        </p:sp>
        <p:sp>
          <p:nvSpPr>
            <p:cNvPr id="46093" name="TextBox 12"/>
            <p:cNvSpPr txBox="1">
              <a:spLocks noChangeArrowheads="1"/>
            </p:cNvSpPr>
            <p:nvPr/>
          </p:nvSpPr>
          <p:spPr bwMode="auto">
            <a:xfrm>
              <a:off x="3228419" y="3336363"/>
              <a:ext cx="5601417" cy="286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buFont typeface="Wingdings" panose="05000000000000000000" pitchFamily="2" charset="2"/>
                <a:buChar char="Ø"/>
              </a:pPr>
              <a:r>
                <a:rPr lang="en-US" altLang="en-US" dirty="0">
                  <a:solidFill>
                    <a:srgbClr val="180800"/>
                  </a:solidFill>
                </a:rPr>
                <a:t>RNA being copied by polymerase switches from one RNA molecule (donor template) to another (the acceptor template)</a:t>
              </a:r>
            </a:p>
            <a:p>
              <a:pPr>
                <a:buFont typeface="Wingdings" panose="05000000000000000000" pitchFamily="2" charset="2"/>
                <a:buChar char="Ø"/>
              </a:pPr>
              <a:r>
                <a:rPr lang="en-US" altLang="en-US" dirty="0">
                  <a:solidFill>
                    <a:srgbClr val="180800"/>
                  </a:solidFill>
                </a:rPr>
                <a:t>Thought to be guided by sequence similarity of the nucleic acid molecules</a:t>
              </a:r>
            </a:p>
            <a:p>
              <a:pPr>
                <a:buFont typeface="Wingdings" panose="05000000000000000000" pitchFamily="2" charset="2"/>
                <a:buChar char="Ø"/>
              </a:pPr>
              <a:r>
                <a:rPr lang="en-US" altLang="en-US" dirty="0">
                  <a:solidFill>
                    <a:srgbClr val="180800"/>
                  </a:solidFill>
                </a:rPr>
                <a:t>Does </a:t>
              </a:r>
              <a:r>
                <a:rPr lang="en-US" altLang="en-US" b="1" dirty="0">
                  <a:solidFill>
                    <a:srgbClr val="180800"/>
                  </a:solidFill>
                </a:rPr>
                <a:t>NOT</a:t>
              </a:r>
              <a:r>
                <a:rPr lang="en-US" altLang="en-US" dirty="0">
                  <a:solidFill>
                    <a:srgbClr val="180800"/>
                  </a:solidFill>
                </a:rPr>
                <a:t> involve breaking of viral RNA molecules</a:t>
              </a:r>
            </a:p>
            <a:p>
              <a:pPr>
                <a:buFont typeface="Wingdings" panose="05000000000000000000" pitchFamily="2" charset="2"/>
                <a:buChar char="Ø"/>
              </a:pPr>
              <a:r>
                <a:rPr lang="en-US" altLang="en-US" dirty="0">
                  <a:solidFill>
                    <a:srgbClr val="180800"/>
                  </a:solidFill>
                </a:rPr>
                <a:t>Daughter RNA molecule has mixed ancestry (RNA from two different genomes)</a:t>
              </a:r>
            </a:p>
            <a:p>
              <a:pPr>
                <a:buFont typeface="Wingdings" panose="05000000000000000000" pitchFamily="2" charset="2"/>
                <a:buChar char="Ø"/>
              </a:pPr>
              <a:r>
                <a:rPr lang="en-US" altLang="en-US" dirty="0">
                  <a:solidFill>
                    <a:srgbClr val="180800"/>
                  </a:solidFill>
                </a:rPr>
                <a:t>Has been described for picornaviruses (e.g. polio), coronaviruses, and retroviruses (e.g. HIV)</a:t>
              </a:r>
            </a:p>
          </p:txBody>
        </p:sp>
        <p:cxnSp>
          <p:nvCxnSpPr>
            <p:cNvPr id="11" name="Straight Arrow Connector 10"/>
            <p:cNvCxnSpPr/>
            <p:nvPr/>
          </p:nvCxnSpPr>
          <p:spPr>
            <a:xfrm flipH="1">
              <a:off x="2459038" y="3171618"/>
              <a:ext cx="32702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6083" name="TextBox 9"/>
          <p:cNvSpPr txBox="1">
            <a:spLocks noChangeArrowheads="1"/>
          </p:cNvSpPr>
          <p:nvPr/>
        </p:nvSpPr>
        <p:spPr bwMode="auto">
          <a:xfrm>
            <a:off x="6704013" y="6489700"/>
            <a:ext cx="2327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400" b="1">
                <a:solidFill>
                  <a:srgbClr val="180800"/>
                </a:solidFill>
                <a:latin typeface="Arial" panose="020B0604020202020204" pitchFamily="34" charset="0"/>
                <a:cs typeface="Arial" panose="020B0604020202020204" pitchFamily="34" charset="0"/>
              </a:rPr>
              <a:t>Dr. Arnold lecture 2/21/15</a:t>
            </a:r>
          </a:p>
        </p:txBody>
      </p:sp>
      <p:pic>
        <p:nvPicPr>
          <p:cNvPr id="4608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38438" y="6275388"/>
            <a:ext cx="28575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70438" y="6567488"/>
            <a:ext cx="1909762"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70438" y="6694488"/>
            <a:ext cx="18907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583391"/>
      </p:ext>
    </p:extLst>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077200" cy="838200"/>
          </a:xfrm>
        </p:spPr>
        <p:txBody>
          <a:bodyPr/>
          <a:lstStyle/>
          <a:p>
            <a:pPr algn="ctr"/>
            <a:r>
              <a:rPr lang="en-US" sz="2800" b="1" dirty="0" smtClean="0"/>
              <a:t>RNA recombination leading to the production of pathogenic viruses</a:t>
            </a:r>
            <a:endParaRPr lang="en-US" sz="2800" b="1" dirty="0"/>
          </a:p>
        </p:txBody>
      </p:sp>
      <p:sp>
        <p:nvSpPr>
          <p:cNvPr id="3" name="Content Placeholder 2"/>
          <p:cNvSpPr>
            <a:spLocks noGrp="1"/>
          </p:cNvSpPr>
          <p:nvPr>
            <p:ph idx="1"/>
          </p:nvPr>
        </p:nvSpPr>
        <p:spPr>
          <a:xfrm>
            <a:off x="533400" y="4533900"/>
            <a:ext cx="7772400" cy="4648200"/>
          </a:xfrm>
        </p:spPr>
        <p:txBody>
          <a:bodyPr/>
          <a:lstStyle/>
          <a:p>
            <a:r>
              <a:rPr lang="en-US" sz="2000" dirty="0" smtClean="0"/>
              <a:t>Infection of a fetus with bovine viral diarrhea virus is </a:t>
            </a:r>
            <a:r>
              <a:rPr lang="en-US" sz="2000" dirty="0" err="1" smtClean="0"/>
              <a:t>noncytopathic</a:t>
            </a:r>
            <a:endParaRPr lang="en-US" sz="2000" dirty="0" smtClean="0"/>
          </a:p>
          <a:p>
            <a:r>
              <a:rPr lang="en-US" sz="2000" dirty="0" smtClean="0"/>
              <a:t>RNA recombination produces a </a:t>
            </a:r>
            <a:r>
              <a:rPr lang="en-US" sz="2000" dirty="0" err="1" smtClean="0"/>
              <a:t>cytopathic</a:t>
            </a:r>
            <a:r>
              <a:rPr lang="en-US" sz="2000" dirty="0" smtClean="0"/>
              <a:t> virus that causes severe gastrointestinal disease  after the animal is born</a:t>
            </a:r>
          </a:p>
          <a:p>
            <a:r>
              <a:rPr lang="en-US" sz="2000" dirty="0" smtClean="0"/>
              <a:t>RNA recombination reactions add an extra protease cleavage site in the viral polyprotein, at the N terminal of the NS3 protein</a:t>
            </a:r>
            <a:endParaRPr lang="en-US" sz="2000" dirty="0"/>
          </a:p>
        </p:txBody>
      </p:sp>
      <p:pic>
        <p:nvPicPr>
          <p:cNvPr id="1026" name="Picture 2"/>
          <p:cNvPicPr>
            <a:picLocks noChangeAspect="1" noChangeArrowheads="1"/>
          </p:cNvPicPr>
          <p:nvPr/>
        </p:nvPicPr>
        <p:blipFill>
          <a:blip r:embed="rId2" cstate="print"/>
          <a:srcRect/>
          <a:stretch>
            <a:fillRect/>
          </a:stretch>
        </p:blipFill>
        <p:spPr bwMode="auto">
          <a:xfrm>
            <a:off x="1290577" y="1295400"/>
            <a:ext cx="6603357"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en-US" sz="3200"/>
              <a:t>Most notable features…</a:t>
            </a:r>
          </a:p>
        </p:txBody>
      </p:sp>
      <p:sp>
        <p:nvSpPr>
          <p:cNvPr id="139267" name="Rectangle 3"/>
          <p:cNvSpPr>
            <a:spLocks noGrp="1" noChangeArrowheads="1"/>
          </p:cNvSpPr>
          <p:nvPr>
            <p:ph type="body" idx="1"/>
          </p:nvPr>
        </p:nvSpPr>
        <p:spPr/>
        <p:txBody>
          <a:bodyPr/>
          <a:lstStyle/>
          <a:p>
            <a:r>
              <a:rPr lang="en-US" sz="2400" b="1" dirty="0"/>
              <a:t>Genome is ssRNA of ~12 kb</a:t>
            </a:r>
          </a:p>
          <a:p>
            <a:pPr lvl="1"/>
            <a:r>
              <a:rPr lang="en-US" sz="2000" b="1" dirty="0" smtClean="0"/>
              <a:t>Cap-independent translation initiation of the viral genome is mediated by an </a:t>
            </a:r>
            <a:r>
              <a:rPr lang="en-US" sz="2000" b="1" dirty="0" smtClean="0">
                <a:solidFill>
                  <a:srgbClr val="FFFF00"/>
                </a:solidFill>
              </a:rPr>
              <a:t>IRES</a:t>
            </a:r>
            <a:endParaRPr lang="en-US" sz="2000" b="1" dirty="0">
              <a:solidFill>
                <a:srgbClr val="FFFF00"/>
              </a:solidFill>
            </a:endParaRPr>
          </a:p>
          <a:p>
            <a:pPr lvl="1"/>
            <a:r>
              <a:rPr lang="en-US" sz="2000" b="1" dirty="0" smtClean="0"/>
              <a:t>Lacks a 5’cap and 3’ poly(A) tract (similar to HCV)</a:t>
            </a:r>
            <a:endParaRPr lang="en-US" sz="2000" b="1" dirty="0"/>
          </a:p>
          <a:p>
            <a:pPr lvl="1"/>
            <a:r>
              <a:rPr lang="en-US" sz="2000" b="1" dirty="0"/>
              <a:t>N</a:t>
            </a:r>
            <a:r>
              <a:rPr lang="en-US" sz="2000" b="1" baseline="30000" dirty="0"/>
              <a:t>pro</a:t>
            </a:r>
            <a:r>
              <a:rPr lang="en-US" sz="2000" b="1" dirty="0"/>
              <a:t>-C-E</a:t>
            </a:r>
            <a:r>
              <a:rPr lang="en-US" sz="2000" b="1" baseline="30000" dirty="0"/>
              <a:t>rns</a:t>
            </a:r>
            <a:r>
              <a:rPr lang="en-US" sz="2000" b="1" dirty="0"/>
              <a:t>-E1-E2-p7-NS2-NS3-NS4A-NS4B-NS5A-NS5B</a:t>
            </a:r>
          </a:p>
          <a:p>
            <a:r>
              <a:rPr lang="en-US" sz="2400" b="1" dirty="0"/>
              <a:t>First protein translated is </a:t>
            </a:r>
            <a:r>
              <a:rPr lang="en-US" sz="2400" b="1" dirty="0" err="1"/>
              <a:t>N</a:t>
            </a:r>
            <a:r>
              <a:rPr lang="en-US" sz="2400" b="1" baseline="30000" dirty="0" err="1"/>
              <a:t>pro</a:t>
            </a:r>
            <a:endParaRPr lang="en-US" sz="2400" b="1" baseline="30000" dirty="0"/>
          </a:p>
          <a:p>
            <a:pPr lvl="1"/>
            <a:r>
              <a:rPr lang="en-US" sz="2000" b="1" dirty="0" err="1"/>
              <a:t>Autoprotease</a:t>
            </a:r>
            <a:r>
              <a:rPr lang="en-US" sz="2000" b="1" dirty="0"/>
              <a:t>, cleaves </a:t>
            </a:r>
            <a:r>
              <a:rPr lang="en-US" sz="2000" b="1" dirty="0" err="1"/>
              <a:t>N</a:t>
            </a:r>
            <a:r>
              <a:rPr lang="en-US" sz="2000" b="1" baseline="30000" dirty="0" err="1"/>
              <a:t>pro</a:t>
            </a:r>
            <a:r>
              <a:rPr lang="en-US" sz="2000" b="1" dirty="0"/>
              <a:t>/C</a:t>
            </a:r>
          </a:p>
          <a:p>
            <a:r>
              <a:rPr lang="en-US" sz="2400" b="1" dirty="0"/>
              <a:t>Have 3 envelope </a:t>
            </a:r>
            <a:r>
              <a:rPr lang="en-US" sz="2400" b="1" dirty="0" err="1"/>
              <a:t>glycoproteins</a:t>
            </a:r>
            <a:endParaRPr lang="en-US" sz="2400" b="1" dirty="0"/>
          </a:p>
          <a:p>
            <a:pPr lvl="1"/>
            <a:r>
              <a:rPr lang="en-US" sz="2000" b="1" dirty="0"/>
              <a:t>E1 &amp; E2</a:t>
            </a:r>
          </a:p>
          <a:p>
            <a:pPr lvl="1"/>
            <a:r>
              <a:rPr lang="en-US" sz="2000" b="1" dirty="0"/>
              <a:t>Plus </a:t>
            </a:r>
            <a:r>
              <a:rPr lang="en-US" sz="2000" b="1" dirty="0" err="1"/>
              <a:t>E</a:t>
            </a:r>
            <a:r>
              <a:rPr lang="en-US" sz="2000" b="1" baseline="30000" dirty="0" err="1"/>
              <a:t>rns</a:t>
            </a:r>
            <a:r>
              <a:rPr lang="en-US" sz="2000" b="1" dirty="0"/>
              <a:t> (</a:t>
            </a:r>
            <a:r>
              <a:rPr lang="en-US" sz="2000" b="1" u="sng" dirty="0" err="1"/>
              <a:t>r</a:t>
            </a:r>
            <a:r>
              <a:rPr lang="en-US" sz="2000" b="1" dirty="0" err="1"/>
              <a:t>ibo</a:t>
            </a:r>
            <a:r>
              <a:rPr lang="en-US" sz="2000" b="1" u="sng" dirty="0" err="1"/>
              <a:t>n</a:t>
            </a:r>
            <a:r>
              <a:rPr lang="en-US" sz="2000" b="1" dirty="0" err="1"/>
              <a:t>uclease</a:t>
            </a:r>
            <a:r>
              <a:rPr lang="en-US" sz="2000" b="1" dirty="0"/>
              <a:t>, </a:t>
            </a:r>
            <a:r>
              <a:rPr lang="en-US" sz="2000" b="1" u="sng" dirty="0"/>
              <a:t>s</a:t>
            </a:r>
            <a:r>
              <a:rPr lang="en-US" sz="2000" b="1" dirty="0"/>
              <a:t>oluble)</a:t>
            </a:r>
          </a:p>
          <a:p>
            <a:pPr lvl="2"/>
            <a:r>
              <a:rPr lang="en-US" sz="1800" b="1" dirty="0"/>
              <a:t>Has </a:t>
            </a:r>
            <a:r>
              <a:rPr lang="en-US" sz="1800" b="1" dirty="0" err="1"/>
              <a:t>ribonuclease</a:t>
            </a:r>
            <a:r>
              <a:rPr lang="en-US" sz="1800" b="1" dirty="0"/>
              <a:t> activity</a:t>
            </a:r>
          </a:p>
          <a:p>
            <a:pPr lvl="2"/>
            <a:r>
              <a:rPr lang="en-US" sz="1800" b="1" dirty="0"/>
              <a:t>If site mutated virus is more </a:t>
            </a:r>
            <a:r>
              <a:rPr lang="en-US" sz="1800" b="1" dirty="0" err="1"/>
              <a:t>cytopathic</a:t>
            </a:r>
            <a:r>
              <a:rPr lang="en-US" sz="1800" b="1" dirty="0"/>
              <a:t> in culture, but attenuated </a:t>
            </a:r>
            <a:r>
              <a:rPr lang="en-US" sz="1800" b="1" i="1" dirty="0"/>
              <a:t>in vivo</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838200" y="973409"/>
            <a:ext cx="77724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Tahoma" charset="0"/>
              </a:defRPr>
            </a:lvl2pPr>
            <a:lvl3pPr algn="l" rtl="0" fontAlgn="base">
              <a:spcBef>
                <a:spcPct val="0"/>
              </a:spcBef>
              <a:spcAft>
                <a:spcPct val="0"/>
              </a:spcAft>
              <a:defRPr sz="3600">
                <a:solidFill>
                  <a:schemeClr val="tx2"/>
                </a:solidFill>
                <a:latin typeface="Tahoma" charset="0"/>
              </a:defRPr>
            </a:lvl3pPr>
            <a:lvl4pPr algn="l" rtl="0" fontAlgn="base">
              <a:spcBef>
                <a:spcPct val="0"/>
              </a:spcBef>
              <a:spcAft>
                <a:spcPct val="0"/>
              </a:spcAft>
              <a:defRPr sz="3600">
                <a:solidFill>
                  <a:schemeClr val="tx2"/>
                </a:solidFill>
                <a:latin typeface="Tahoma" charset="0"/>
              </a:defRPr>
            </a:lvl4pPr>
            <a:lvl5pPr algn="l" rtl="0" fontAlgn="base">
              <a:spcBef>
                <a:spcPct val="0"/>
              </a:spcBef>
              <a:spcAft>
                <a:spcPct val="0"/>
              </a:spcAft>
              <a:defRPr sz="3600">
                <a:solidFill>
                  <a:schemeClr val="tx2"/>
                </a:solidFill>
                <a:latin typeface="Tahoma" charset="0"/>
              </a:defRPr>
            </a:lvl5pPr>
            <a:lvl6pPr marL="457200" algn="l" rtl="0" fontAlgn="base">
              <a:spcBef>
                <a:spcPct val="0"/>
              </a:spcBef>
              <a:spcAft>
                <a:spcPct val="0"/>
              </a:spcAft>
              <a:defRPr sz="3600">
                <a:solidFill>
                  <a:schemeClr val="tx2"/>
                </a:solidFill>
                <a:latin typeface="Tahoma" charset="0"/>
              </a:defRPr>
            </a:lvl6pPr>
            <a:lvl7pPr marL="914400" algn="l" rtl="0" fontAlgn="base">
              <a:spcBef>
                <a:spcPct val="0"/>
              </a:spcBef>
              <a:spcAft>
                <a:spcPct val="0"/>
              </a:spcAft>
              <a:defRPr sz="3600">
                <a:solidFill>
                  <a:schemeClr val="tx2"/>
                </a:solidFill>
                <a:latin typeface="Tahoma" charset="0"/>
              </a:defRPr>
            </a:lvl7pPr>
            <a:lvl8pPr marL="1371600" algn="l" rtl="0" fontAlgn="base">
              <a:spcBef>
                <a:spcPct val="0"/>
              </a:spcBef>
              <a:spcAft>
                <a:spcPct val="0"/>
              </a:spcAft>
              <a:defRPr sz="3600">
                <a:solidFill>
                  <a:schemeClr val="tx2"/>
                </a:solidFill>
                <a:latin typeface="Tahoma" charset="0"/>
              </a:defRPr>
            </a:lvl8pPr>
            <a:lvl9pPr marL="1828800" algn="l" rtl="0" fontAlgn="base">
              <a:spcBef>
                <a:spcPct val="0"/>
              </a:spcBef>
              <a:spcAft>
                <a:spcPct val="0"/>
              </a:spcAft>
              <a:defRPr sz="3600">
                <a:solidFill>
                  <a:schemeClr val="tx2"/>
                </a:solidFill>
                <a:latin typeface="Tahoma" charset="0"/>
              </a:defRPr>
            </a:lvl9pPr>
          </a:lstStyle>
          <a:p>
            <a:pPr algn="ctr"/>
            <a:r>
              <a:rPr lang="en-US" b="1" kern="0" dirty="0" smtClean="0"/>
              <a:t>Genus </a:t>
            </a:r>
            <a:r>
              <a:rPr lang="en-US" b="1" i="1" kern="0" dirty="0" err="1" smtClean="0"/>
              <a:t>Pegivirus</a:t>
            </a:r>
            <a:endParaRPr lang="en-US" b="1" i="1" kern="0" dirty="0"/>
          </a:p>
        </p:txBody>
      </p:sp>
      <p:sp>
        <p:nvSpPr>
          <p:cNvPr id="2" name="TextBox 1"/>
          <p:cNvSpPr txBox="1"/>
          <p:nvPr/>
        </p:nvSpPr>
        <p:spPr>
          <a:xfrm>
            <a:off x="605589" y="1698426"/>
            <a:ext cx="8077200" cy="707886"/>
          </a:xfrm>
          <a:prstGeom prst="rect">
            <a:avLst/>
          </a:prstGeom>
          <a:noFill/>
        </p:spPr>
        <p:txBody>
          <a:bodyPr wrap="square" rtlCol="0">
            <a:spAutoFit/>
          </a:bodyPr>
          <a:lstStyle/>
          <a:p>
            <a:pPr algn="ctr"/>
            <a:r>
              <a:rPr lang="en-US" sz="2000" b="1" dirty="0" smtClean="0">
                <a:latin typeface="Tahoma" panose="020B0604030504040204" pitchFamily="34" charset="0"/>
                <a:ea typeface="Tahoma" panose="020B0604030504040204" pitchFamily="34" charset="0"/>
                <a:cs typeface="Tahoma" panose="020B0604030504040204" pitchFamily="34" charset="0"/>
              </a:rPr>
              <a:t>“</a:t>
            </a:r>
            <a:r>
              <a:rPr lang="en-US" sz="2000" b="1" dirty="0" err="1" smtClean="0">
                <a:latin typeface="Tahoma" panose="020B0604030504040204" pitchFamily="34" charset="0"/>
                <a:ea typeface="Tahoma" panose="020B0604030504040204" pitchFamily="34" charset="0"/>
                <a:cs typeface="Tahoma" panose="020B0604030504040204" pitchFamily="34" charset="0"/>
              </a:rPr>
              <a:t>Pe</a:t>
            </a:r>
            <a:r>
              <a:rPr lang="en-US" sz="2000" b="1" dirty="0" smtClean="0">
                <a:latin typeface="Tahoma" panose="020B0604030504040204" pitchFamily="34" charset="0"/>
                <a:ea typeface="Tahoma" panose="020B0604030504040204" pitchFamily="34" charset="0"/>
                <a:cs typeface="Tahoma" panose="020B0604030504040204" pitchFamily="34" charset="0"/>
              </a:rPr>
              <a:t>” for persistent and “g” for “G” virus, in historical reference to GB virus and hepatitis G virus</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685800" y="2849447"/>
            <a:ext cx="6248400" cy="2062103"/>
          </a:xfrm>
          <a:prstGeom prst="rect">
            <a:avLst/>
          </a:prstGeom>
          <a:noFill/>
        </p:spPr>
        <p:txBody>
          <a:bodyPr wrap="square" rtlCol="0">
            <a:spAutoFit/>
          </a:bodyPr>
          <a:lstStyle/>
          <a:p>
            <a:pPr marL="285750" indent="-285750">
              <a:buFont typeface="Arial" panose="020B0604020202020204" pitchFamily="34" charset="0"/>
              <a:buChar char="•"/>
            </a:pPr>
            <a:r>
              <a:rPr lang="en-US" b="1" dirty="0" err="1" smtClean="0">
                <a:latin typeface="Tahoma" panose="020B0604030504040204" pitchFamily="34" charset="0"/>
                <a:ea typeface="Tahoma" panose="020B0604030504040204" pitchFamily="34" charset="0"/>
                <a:cs typeface="Tahoma" panose="020B0604030504040204" pitchFamily="34" charset="0"/>
              </a:rPr>
              <a:t>Pegivirus</a:t>
            </a:r>
            <a:r>
              <a:rPr lang="en-US" b="1" dirty="0" smtClean="0">
                <a:latin typeface="Tahoma" panose="020B0604030504040204" pitchFamily="34" charset="0"/>
                <a:ea typeface="Tahoma" panose="020B0604030504040204" pitchFamily="34" charset="0"/>
                <a:cs typeface="Tahoma" panose="020B0604030504040204" pitchFamily="34" charset="0"/>
              </a:rPr>
              <a:t> A infects New World primates (formerly described as GBV-A), humans (formerly GBV-C or </a:t>
            </a:r>
            <a:r>
              <a:rPr lang="en-US" b="1" dirty="0" err="1" smtClean="0">
                <a:latin typeface="Tahoma" panose="020B0604030504040204" pitchFamily="34" charset="0"/>
                <a:ea typeface="Tahoma" panose="020B0604030504040204" pitchFamily="34" charset="0"/>
                <a:cs typeface="Tahoma" panose="020B0604030504040204" pitchFamily="34" charset="0"/>
              </a:rPr>
              <a:t>hepatits</a:t>
            </a:r>
            <a:r>
              <a:rPr lang="en-US" b="1" dirty="0" smtClean="0">
                <a:latin typeface="Tahoma" panose="020B0604030504040204" pitchFamily="34" charset="0"/>
                <a:ea typeface="Tahoma" panose="020B0604030504040204" pitchFamily="34" charset="0"/>
                <a:cs typeface="Tahoma" panose="020B0604030504040204" pitchFamily="34" charset="0"/>
              </a:rPr>
              <a:t> G virus) and chimpanzees, and Old World monkey species</a:t>
            </a:r>
          </a:p>
          <a:p>
            <a:pPr marL="285750" indent="-285750">
              <a:buFont typeface="Arial" panose="020B0604020202020204" pitchFamily="34" charset="0"/>
              <a:buChar char="•"/>
            </a:pPr>
            <a:endParaRPr lang="en-US" b="1"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b="1" dirty="0" err="1" smtClean="0">
                <a:latin typeface="Tahoma" panose="020B0604030504040204" pitchFamily="34" charset="0"/>
                <a:ea typeface="Tahoma" panose="020B0604030504040204" pitchFamily="34" charset="0"/>
                <a:cs typeface="Tahoma" panose="020B0604030504040204" pitchFamily="34" charset="0"/>
              </a:rPr>
              <a:t>Pegivirus</a:t>
            </a:r>
            <a:r>
              <a:rPr lang="en-US" b="1" dirty="0" smtClean="0">
                <a:latin typeface="Tahoma" panose="020B0604030504040204" pitchFamily="34" charset="0"/>
                <a:ea typeface="Tahoma" panose="020B0604030504040204" pitchFamily="34" charset="0"/>
                <a:cs typeface="Tahoma" panose="020B0604030504040204" pitchFamily="34" charset="0"/>
              </a:rPr>
              <a:t> B infects bat </a:t>
            </a:r>
            <a:r>
              <a:rPr lang="en-US" b="1" dirty="0">
                <a:latin typeface="Tahoma" panose="020B0604030504040204" pitchFamily="34" charset="0"/>
                <a:ea typeface="Tahoma" panose="020B0604030504040204" pitchFamily="34" charset="0"/>
                <a:cs typeface="Tahoma" panose="020B0604030504040204" pitchFamily="34" charset="0"/>
              </a:rPr>
              <a:t>species </a:t>
            </a:r>
            <a:r>
              <a:rPr lang="en-US" b="1" i="1" dirty="0" err="1" smtClean="0">
                <a:latin typeface="Tahoma" panose="020B0604030504040204" pitchFamily="34" charset="0"/>
                <a:ea typeface="Tahoma" panose="020B0604030504040204" pitchFamily="34" charset="0"/>
                <a:cs typeface="Tahoma" panose="020B0604030504040204" pitchFamily="34" charset="0"/>
              </a:rPr>
              <a:t>Pteropus</a:t>
            </a:r>
            <a:r>
              <a:rPr lang="en-US" b="1" i="1" dirty="0" smtClean="0">
                <a:latin typeface="Tahoma" panose="020B0604030504040204" pitchFamily="34" charset="0"/>
                <a:ea typeface="Tahoma" panose="020B0604030504040204" pitchFamily="34" charset="0"/>
                <a:cs typeface="Tahoma" panose="020B0604030504040204" pitchFamily="34" charset="0"/>
              </a:rPr>
              <a:t> </a:t>
            </a:r>
            <a:r>
              <a:rPr lang="en-US" b="1" i="1" dirty="0" err="1" smtClean="0">
                <a:latin typeface="Tahoma" panose="020B0604030504040204" pitchFamily="34" charset="0"/>
                <a:ea typeface="Tahoma" panose="020B0604030504040204" pitchFamily="34" charset="0"/>
                <a:cs typeface="Tahoma" panose="020B0604030504040204" pitchFamily="34" charset="0"/>
              </a:rPr>
              <a:t>giganteus</a:t>
            </a:r>
            <a:r>
              <a:rPr lang="en-US" b="1" i="1" dirty="0" smtClean="0">
                <a:latin typeface="Tahoma" panose="020B0604030504040204" pitchFamily="34" charset="0"/>
                <a:ea typeface="Tahoma" panose="020B0604030504040204" pitchFamily="34" charset="0"/>
                <a:cs typeface="Tahoma" panose="020B0604030504040204" pitchFamily="34" charset="0"/>
              </a:rPr>
              <a:t> </a:t>
            </a:r>
            <a:r>
              <a:rPr lang="en-US" b="1" dirty="0" smtClean="0">
                <a:latin typeface="Tahoma" panose="020B0604030504040204" pitchFamily="34" charset="0"/>
                <a:ea typeface="Tahoma" panose="020B0604030504040204" pitchFamily="34" charset="0"/>
                <a:cs typeface="Tahoma" panose="020B0604030504040204" pitchFamily="34" charset="0"/>
              </a:rPr>
              <a:t>(Indian flying fox)</a:t>
            </a:r>
            <a:endParaRPr lang="en-US" b="1" dirty="0">
              <a:latin typeface="Tahoma" panose="020B0604030504040204" pitchFamily="34" charset="0"/>
              <a:ea typeface="Tahoma" panose="020B0604030504040204" pitchFamily="34" charset="0"/>
              <a:cs typeface="Tahoma" panose="020B0604030504040204" pitchFamily="34" charset="0"/>
            </a:endParaRPr>
          </a:p>
          <a:p>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Indian Flying Fox (Pteropus giganteus) Kolkata West Bengal India 270420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813664"/>
            <a:ext cx="26670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2316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69918" y="2754"/>
            <a:ext cx="4635903" cy="5178846"/>
          </a:xfrm>
          <a:prstGeom prst="rect">
            <a:avLst/>
          </a:prstGeom>
        </p:spPr>
      </p:pic>
      <p:pic>
        <p:nvPicPr>
          <p:cNvPr id="6" name="Picture 5"/>
          <p:cNvPicPr>
            <a:picLocks noChangeAspect="1"/>
          </p:cNvPicPr>
          <p:nvPr/>
        </p:nvPicPr>
        <p:blipFill>
          <a:blip r:embed="rId3"/>
          <a:stretch>
            <a:fillRect/>
          </a:stretch>
        </p:blipFill>
        <p:spPr>
          <a:xfrm>
            <a:off x="91594" y="5029200"/>
            <a:ext cx="4614227" cy="5774775"/>
          </a:xfrm>
          <a:prstGeom prst="rect">
            <a:avLst/>
          </a:prstGeom>
        </p:spPr>
      </p:pic>
      <p:sp>
        <p:nvSpPr>
          <p:cNvPr id="4" name="Rectangle 3"/>
          <p:cNvSpPr/>
          <p:nvPr/>
        </p:nvSpPr>
        <p:spPr>
          <a:xfrm>
            <a:off x="990600" y="84155"/>
            <a:ext cx="8458200" cy="215444"/>
          </a:xfrm>
          <a:prstGeom prst="rect">
            <a:avLst/>
          </a:prstGeom>
        </p:spPr>
        <p:txBody>
          <a:bodyPr wrap="square">
            <a:spAutoFit/>
          </a:bodyPr>
          <a:lstStyle/>
          <a:p>
            <a:r>
              <a:rPr lang="en-US" sz="800" dirty="0"/>
              <a:t>http://www.nature.com/news/distinctive-virus-behind-mystery-horse-disease-1.12624</a:t>
            </a:r>
          </a:p>
        </p:txBody>
      </p:sp>
      <p:pic>
        <p:nvPicPr>
          <p:cNvPr id="7" name="Picture 6"/>
          <p:cNvPicPr>
            <a:picLocks noChangeAspect="1"/>
          </p:cNvPicPr>
          <p:nvPr/>
        </p:nvPicPr>
        <p:blipFill>
          <a:blip r:embed="rId3"/>
          <a:stretch>
            <a:fillRect/>
          </a:stretch>
        </p:blipFill>
        <p:spPr>
          <a:xfrm>
            <a:off x="4727607" y="-1896634"/>
            <a:ext cx="4346475" cy="5439679"/>
          </a:xfrm>
          <a:prstGeom prst="rect">
            <a:avLst/>
          </a:prstGeom>
        </p:spPr>
      </p:pic>
      <p:pic>
        <p:nvPicPr>
          <p:cNvPr id="8" name="Picture 7"/>
          <p:cNvPicPr>
            <a:picLocks noChangeAspect="1"/>
          </p:cNvPicPr>
          <p:nvPr/>
        </p:nvPicPr>
        <p:blipFill>
          <a:blip r:embed="rId4"/>
          <a:stretch>
            <a:fillRect/>
          </a:stretch>
        </p:blipFill>
        <p:spPr>
          <a:xfrm>
            <a:off x="4705821" y="3543044"/>
            <a:ext cx="4385630" cy="2400555"/>
          </a:xfrm>
          <a:prstGeom prst="rect">
            <a:avLst/>
          </a:prstGeom>
        </p:spPr>
      </p:pic>
      <p:cxnSp>
        <p:nvCxnSpPr>
          <p:cNvPr id="10" name="Straight Connector 9"/>
          <p:cNvCxnSpPr/>
          <p:nvPr/>
        </p:nvCxnSpPr>
        <p:spPr bwMode="auto">
          <a:xfrm>
            <a:off x="4996150" y="3473067"/>
            <a:ext cx="533400" cy="0"/>
          </a:xfrm>
          <a:prstGeom prst="line">
            <a:avLst/>
          </a:prstGeom>
          <a:solidFill>
            <a:schemeClr val="accent1"/>
          </a:solidFill>
          <a:ln w="28575" cap="flat" cmpd="sng" algn="ctr">
            <a:solidFill>
              <a:srgbClr val="FF3300"/>
            </a:solidFill>
            <a:prstDash val="solid"/>
            <a:round/>
            <a:headEnd type="none" w="med" len="med"/>
            <a:tailEnd type="none" w="med" len="med"/>
          </a:ln>
          <a:effectLst/>
        </p:spPr>
      </p:cxnSp>
    </p:spTree>
    <p:extLst>
      <p:ext uri="{BB962C8B-B14F-4D97-AF65-F5344CB8AC3E}">
        <p14:creationId xmlns:p14="http://schemas.microsoft.com/office/powerpoint/2010/main" val="6669361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304800" y="685800"/>
            <a:ext cx="35814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defRPr/>
            </a:pPr>
            <a:endParaRPr kumimoji="0" lang="en-US" sz="2000" b="1" i="0" u="none" strike="noStrike" kern="0" cap="none" spc="0" normalizeH="0" baseline="0" noProof="0" dirty="0" smtClean="0">
              <a:ln>
                <a:noFill/>
              </a:ln>
              <a:solidFill>
                <a:schemeClr val="tx1"/>
              </a:solidFill>
              <a:effectLst/>
              <a:uLnTx/>
              <a:uFillTx/>
              <a:latin typeface="+mn-lt"/>
              <a:ea typeface="+mn-ea"/>
              <a:cs typeface="+mn-cs"/>
            </a:endParaRPr>
          </a:p>
          <a:p>
            <a:pPr marL="0" marR="0" lvl="0" indent="0" defTabSz="914400" rtl="0" eaLnBrk="1" fontAlgn="base" latinLnBrk="0" hangingPunct="1">
              <a:lnSpc>
                <a:spcPct val="100000"/>
              </a:lnSpc>
              <a:spcBef>
                <a:spcPct val="20000"/>
              </a:spcBef>
              <a:spcAft>
                <a:spcPct val="0"/>
              </a:spcAft>
              <a:buClr>
                <a:schemeClr val="accent1"/>
              </a:buClr>
              <a:buSzTx/>
              <a:buFont typeface="Arial" pitchFamily="34" charset="0"/>
              <a:buChar char="•"/>
              <a:tabLst/>
              <a:defRPr/>
            </a:pPr>
            <a:r>
              <a:rPr kumimoji="0" lang="en-US" sz="2000" b="1" i="0" u="none" strike="noStrike" kern="0" cap="none" spc="0" normalizeH="0" baseline="0" noProof="0" dirty="0" smtClean="0">
                <a:ln>
                  <a:noFill/>
                </a:ln>
                <a:solidFill>
                  <a:schemeClr val="tx1"/>
                </a:solidFill>
                <a:effectLst/>
                <a:uLnTx/>
                <a:uFillTx/>
                <a:latin typeface="+mn-lt"/>
                <a:ea typeface="+mn-ea"/>
                <a:cs typeface="+mn-cs"/>
              </a:rPr>
              <a:t>The family </a:t>
            </a:r>
            <a:r>
              <a:rPr lang="en-US" sz="2000" b="1" i="1" kern="0" noProof="0" dirty="0" err="1" smtClean="0">
                <a:latin typeface="+mn-lt"/>
              </a:rPr>
              <a:t>F</a:t>
            </a:r>
            <a:r>
              <a:rPr kumimoji="0" lang="en-US" sz="2000" b="1" i="1" u="none" strike="noStrike" kern="0" cap="none" spc="0" normalizeH="0" baseline="0" noProof="0" dirty="0" err="1" smtClean="0">
                <a:ln>
                  <a:noFill/>
                </a:ln>
                <a:solidFill>
                  <a:schemeClr val="tx1"/>
                </a:solidFill>
                <a:effectLst/>
                <a:uLnTx/>
                <a:uFillTx/>
                <a:latin typeface="+mn-lt"/>
                <a:ea typeface="+mn-ea"/>
                <a:cs typeface="+mn-cs"/>
              </a:rPr>
              <a:t>aviviridae</a:t>
            </a:r>
            <a:endParaRPr kumimoji="0" lang="en-US" sz="2000" b="1" i="1" u="none" strike="noStrike" kern="0" cap="none" spc="0" normalizeH="0" baseline="0" noProof="0" dirty="0" smtClean="0">
              <a:ln>
                <a:noFill/>
              </a:ln>
              <a:solidFill>
                <a:schemeClr val="tx1"/>
              </a:solidFill>
              <a:effectLst/>
              <a:uLnTx/>
              <a:uFillTx/>
              <a:latin typeface="+mn-lt"/>
              <a:ea typeface="+mn-ea"/>
              <a:cs typeface="+mn-cs"/>
            </a:endParaRPr>
          </a:p>
          <a:p>
            <a:pPr marL="0" marR="0" lvl="0" indent="0" defTabSz="914400" rtl="0" eaLnBrk="1" fontAlgn="base" latinLnBrk="0" hangingPunct="1">
              <a:lnSpc>
                <a:spcPct val="100000"/>
              </a:lnSpc>
              <a:spcBef>
                <a:spcPct val="20000"/>
              </a:spcBef>
              <a:spcAft>
                <a:spcPct val="0"/>
              </a:spcAft>
              <a:buClr>
                <a:schemeClr val="accent1"/>
              </a:buClr>
              <a:buSzTx/>
              <a:buFont typeface="Arial" pitchFamily="34" charset="0"/>
              <a:buChar char="•"/>
              <a:tabLst/>
              <a:defRPr/>
            </a:pPr>
            <a:r>
              <a:rPr lang="en-US" sz="2000" b="1" kern="0" dirty="0" smtClean="0">
                <a:latin typeface="+mn-lt"/>
              </a:rPr>
              <a:t>Isolated from a surgeon (George Barker) with acute non A-non B hepatitis</a:t>
            </a:r>
            <a:endParaRPr kumimoji="0" lang="en-US" sz="2000" b="1" u="none" strike="noStrike" kern="0" cap="none" spc="0" normalizeH="0" baseline="0" noProof="0" dirty="0" smtClean="0">
              <a:ln>
                <a:noFill/>
              </a:ln>
              <a:solidFill>
                <a:schemeClr val="tx1"/>
              </a:solidFill>
              <a:effectLst/>
              <a:uLnTx/>
              <a:uFillTx/>
              <a:latin typeface="+mn-lt"/>
              <a:ea typeface="+mn-ea"/>
              <a:cs typeface="+mn-cs"/>
            </a:endParaRPr>
          </a:p>
          <a:p>
            <a:pPr marL="0" marR="0" lvl="0" indent="0" defTabSz="914400" rtl="0" eaLnBrk="1" fontAlgn="base" latinLnBrk="0" hangingPunct="1">
              <a:lnSpc>
                <a:spcPct val="100000"/>
              </a:lnSpc>
              <a:spcBef>
                <a:spcPct val="20000"/>
              </a:spcBef>
              <a:spcAft>
                <a:spcPct val="0"/>
              </a:spcAft>
              <a:buClr>
                <a:schemeClr val="accent1"/>
              </a:buClr>
              <a:buSzTx/>
              <a:buFont typeface="Arial" pitchFamily="34" charset="0"/>
              <a:buChar char="•"/>
              <a:tabLst/>
              <a:defRPr/>
            </a:pPr>
            <a:r>
              <a:rPr lang="en-US" sz="2000" b="1" kern="0" dirty="0" smtClean="0">
                <a:latin typeface="+mn-lt"/>
              </a:rPr>
              <a:t>GBV-A (New world monkey), GBV-C (human and chimpanzee), and GBV-D (fruit bat)</a:t>
            </a:r>
          </a:p>
          <a:p>
            <a:pPr marL="0" marR="0" lvl="0" indent="0" defTabSz="914400" rtl="0" eaLnBrk="1" fontAlgn="base" latinLnBrk="0" hangingPunct="1">
              <a:lnSpc>
                <a:spcPct val="100000"/>
              </a:lnSpc>
              <a:spcBef>
                <a:spcPct val="20000"/>
              </a:spcBef>
              <a:spcAft>
                <a:spcPct val="0"/>
              </a:spcAft>
              <a:buClr>
                <a:schemeClr val="accent1"/>
              </a:buClr>
              <a:buSzTx/>
              <a:buFont typeface="Arial" pitchFamily="34" charset="0"/>
              <a:buChar char="•"/>
              <a:tabLst/>
              <a:defRPr/>
            </a:pPr>
            <a:r>
              <a:rPr kumimoji="0" lang="en-US" sz="2000" b="1" u="none" strike="noStrike" kern="0" cap="none" spc="0" normalizeH="0" baseline="0" noProof="0" dirty="0" smtClean="0">
                <a:ln>
                  <a:noFill/>
                </a:ln>
                <a:solidFill>
                  <a:schemeClr val="tx1"/>
                </a:solidFill>
                <a:effectLst/>
                <a:uLnTx/>
                <a:uFillTx/>
                <a:latin typeface="+mn-lt"/>
                <a:ea typeface="+mn-ea"/>
                <a:cs typeface="+mn-cs"/>
              </a:rPr>
              <a:t>GBV-C,</a:t>
            </a:r>
            <a:r>
              <a:rPr kumimoji="0" lang="en-US" sz="2000" b="1" u="none" strike="noStrike" kern="0" cap="none" spc="0" normalizeH="0" noProof="0" dirty="0" smtClean="0">
                <a:ln>
                  <a:noFill/>
                </a:ln>
                <a:solidFill>
                  <a:schemeClr val="tx1"/>
                </a:solidFill>
                <a:effectLst/>
                <a:uLnTx/>
                <a:uFillTx/>
                <a:latin typeface="+mn-lt"/>
                <a:ea typeface="+mn-ea"/>
                <a:cs typeface="+mn-cs"/>
              </a:rPr>
              <a:t> initially termed “hepatitis G virus (HGV),” but it rarely, if ever, causes hepatitis</a:t>
            </a:r>
            <a:endParaRPr lang="en-US" sz="2000" b="1" i="1" kern="0" dirty="0" smtClean="0">
              <a:latin typeface="Arial" pitchFamily="34" charset="0"/>
              <a:cs typeface="Arial" pitchFamily="34" charset="0"/>
            </a:endParaRPr>
          </a:p>
          <a:p>
            <a:pPr lvl="0">
              <a:spcBef>
                <a:spcPct val="20000"/>
              </a:spcBef>
              <a:buClr>
                <a:schemeClr val="accent1"/>
              </a:buClr>
            </a:pPr>
            <a:endParaRPr kumimoji="0" lang="en-US" sz="2000" b="1" u="none" strike="noStrike" kern="0" cap="none" spc="0" normalizeH="0" baseline="0" noProof="0" dirty="0" smtClean="0">
              <a:ln>
                <a:noFill/>
              </a:ln>
              <a:solidFill>
                <a:schemeClr val="tx1"/>
              </a:solidFill>
              <a:effectLst/>
              <a:uLnTx/>
              <a:uFillTx/>
              <a:latin typeface="Arial" pitchFamily="34" charset="0"/>
              <a:cs typeface="Arial"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3770143" y="990600"/>
            <a:ext cx="5373857" cy="6810375"/>
          </a:xfrm>
          <a:prstGeom prst="rect">
            <a:avLst/>
          </a:prstGeom>
          <a:noFill/>
          <a:ln w="9525">
            <a:noFill/>
            <a:miter lim="800000"/>
            <a:headEnd/>
            <a:tailEnd/>
          </a:ln>
        </p:spPr>
      </p:pic>
      <p:sp>
        <p:nvSpPr>
          <p:cNvPr id="12" name="TextBox 11"/>
          <p:cNvSpPr txBox="1"/>
          <p:nvPr/>
        </p:nvSpPr>
        <p:spPr>
          <a:xfrm>
            <a:off x="7086600" y="5867400"/>
            <a:ext cx="1359539" cy="338554"/>
          </a:xfrm>
          <a:prstGeom prst="rect">
            <a:avLst/>
          </a:prstGeom>
          <a:noFill/>
        </p:spPr>
        <p:txBody>
          <a:bodyPr wrap="none" rtlCol="0">
            <a:spAutoFit/>
          </a:bodyPr>
          <a:lstStyle/>
          <a:p>
            <a:r>
              <a:rPr lang="en-US" b="1" dirty="0" smtClean="0">
                <a:solidFill>
                  <a:srgbClr val="FF0000"/>
                </a:solidFill>
                <a:latin typeface="Arial" pitchFamily="34" charset="0"/>
                <a:cs typeface="Arial" pitchFamily="34" charset="0"/>
              </a:rPr>
              <a:t>GBV-A, C, D</a:t>
            </a:r>
            <a:endParaRPr lang="en-US" b="1" dirty="0">
              <a:solidFill>
                <a:srgbClr val="FF0000"/>
              </a:solidFill>
              <a:latin typeface="Arial" pitchFamily="34" charset="0"/>
              <a:cs typeface="Arial" pitchFamily="34" charset="0"/>
            </a:endParaRPr>
          </a:p>
        </p:txBody>
      </p:sp>
      <p:sp>
        <p:nvSpPr>
          <p:cNvPr id="13" name="TextBox 12"/>
          <p:cNvSpPr txBox="1"/>
          <p:nvPr/>
        </p:nvSpPr>
        <p:spPr>
          <a:xfrm>
            <a:off x="5334000" y="6248400"/>
            <a:ext cx="833754" cy="338554"/>
          </a:xfrm>
          <a:prstGeom prst="rect">
            <a:avLst/>
          </a:prstGeom>
          <a:noFill/>
        </p:spPr>
        <p:txBody>
          <a:bodyPr wrap="none" rtlCol="0">
            <a:spAutoFit/>
          </a:bodyPr>
          <a:lstStyle/>
          <a:p>
            <a:r>
              <a:rPr lang="en-US" b="1" dirty="0" smtClean="0">
                <a:solidFill>
                  <a:srgbClr val="FF0000"/>
                </a:solidFill>
                <a:latin typeface="Arial" pitchFamily="34" charset="0"/>
                <a:cs typeface="Arial" pitchFamily="34" charset="0"/>
              </a:rPr>
              <a:t>GBV-B</a:t>
            </a:r>
            <a:endParaRPr lang="en-US" b="1" dirty="0">
              <a:solidFill>
                <a:srgbClr val="FF0000"/>
              </a:solidFill>
              <a:latin typeface="Arial" pitchFamily="34" charset="0"/>
              <a:cs typeface="Arial" pitchFamily="34" charset="0"/>
            </a:endParaRPr>
          </a:p>
        </p:txBody>
      </p:sp>
      <p:cxnSp>
        <p:nvCxnSpPr>
          <p:cNvPr id="15" name="Straight Connector 14"/>
          <p:cNvCxnSpPr/>
          <p:nvPr/>
        </p:nvCxnSpPr>
        <p:spPr bwMode="auto">
          <a:xfrm flipV="1">
            <a:off x="5867400" y="5715000"/>
            <a:ext cx="0" cy="5334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pic>
        <p:nvPicPr>
          <p:cNvPr id="17" name="Picture 5" descr="http://ars.els-cdn.com/content/image/3-s2.0-C20090609028-cov150h.gif"/>
          <p:cNvPicPr>
            <a:picLocks noChangeAspect="1" noChangeArrowheads="1"/>
          </p:cNvPicPr>
          <p:nvPr/>
        </p:nvPicPr>
        <p:blipFill>
          <a:blip r:embed="rId4" cstate="print"/>
          <a:srcRect/>
          <a:stretch>
            <a:fillRect/>
          </a:stretch>
        </p:blipFill>
        <p:spPr bwMode="auto">
          <a:xfrm>
            <a:off x="609600" y="5294311"/>
            <a:ext cx="1143000" cy="1440657"/>
          </a:xfrm>
          <a:prstGeom prst="rect">
            <a:avLst/>
          </a:prstGeom>
          <a:noFill/>
          <a:ln w="9525">
            <a:noFill/>
            <a:miter lim="800000"/>
            <a:headEnd/>
            <a:tailEnd/>
          </a:ln>
        </p:spPr>
      </p:pic>
      <p:sp>
        <p:nvSpPr>
          <p:cNvPr id="18" name="TextBox 17"/>
          <p:cNvSpPr txBox="1"/>
          <p:nvPr/>
        </p:nvSpPr>
        <p:spPr>
          <a:xfrm>
            <a:off x="1981200" y="5943600"/>
            <a:ext cx="1314784" cy="584775"/>
          </a:xfrm>
          <a:prstGeom prst="rect">
            <a:avLst/>
          </a:prstGeom>
          <a:noFill/>
        </p:spPr>
        <p:txBody>
          <a:bodyPr wrap="none" rtlCol="0">
            <a:spAutoFit/>
          </a:bodyPr>
          <a:lstStyle/>
          <a:p>
            <a:pPr algn="ctr"/>
            <a:r>
              <a:rPr lang="en-US" b="1" i="1" dirty="0" err="1" smtClean="0">
                <a:solidFill>
                  <a:schemeClr val="tx2"/>
                </a:solidFill>
                <a:latin typeface="Arial" pitchFamily="34" charset="0"/>
                <a:cs typeface="Arial" pitchFamily="34" charset="0"/>
              </a:rPr>
              <a:t>Flaviviridae</a:t>
            </a:r>
            <a:endParaRPr lang="en-US" b="1" i="1" dirty="0" smtClean="0">
              <a:solidFill>
                <a:schemeClr val="tx2"/>
              </a:solidFill>
              <a:latin typeface="Arial" pitchFamily="34" charset="0"/>
              <a:cs typeface="Arial" pitchFamily="34" charset="0"/>
            </a:endParaRPr>
          </a:p>
          <a:p>
            <a:pPr algn="ctr"/>
            <a:r>
              <a:rPr lang="en-US" b="1" dirty="0" smtClean="0">
                <a:solidFill>
                  <a:schemeClr val="tx2"/>
                </a:solidFill>
                <a:latin typeface="Arial" pitchFamily="34" charset="0"/>
                <a:cs typeface="Arial" pitchFamily="34" charset="0"/>
              </a:rPr>
              <a:t>P1018-9</a:t>
            </a:r>
            <a:endParaRPr lang="en-US" b="1" dirty="0">
              <a:solidFill>
                <a:schemeClr val="tx2"/>
              </a:solidFill>
              <a:latin typeface="Arial" pitchFamily="34" charset="0"/>
              <a:cs typeface="Arial" pitchFamily="34" charset="0"/>
            </a:endParaRPr>
          </a:p>
        </p:txBody>
      </p:sp>
      <p:sp>
        <p:nvSpPr>
          <p:cNvPr id="10" name="TextBox 9"/>
          <p:cNvSpPr txBox="1"/>
          <p:nvPr/>
        </p:nvSpPr>
        <p:spPr>
          <a:xfrm>
            <a:off x="6286499" y="6309955"/>
            <a:ext cx="1600201" cy="276999"/>
          </a:xfrm>
          <a:prstGeom prst="rect">
            <a:avLst/>
          </a:prstGeom>
          <a:solidFill>
            <a:schemeClr val="tx2"/>
          </a:solidFill>
        </p:spPr>
        <p:txBody>
          <a:bodyPr wrap="square" rtlCol="0">
            <a:spAutoFit/>
          </a:bodyPr>
          <a:lstStyle/>
          <a:p>
            <a:pPr algn="ctr"/>
            <a:r>
              <a:rPr lang="en-US" sz="1200" b="1" i="1" dirty="0" err="1" smtClean="0">
                <a:solidFill>
                  <a:schemeClr val="bg1"/>
                </a:solidFill>
                <a:latin typeface="Arial" pitchFamily="34" charset="0"/>
                <a:cs typeface="Arial" pitchFamily="34" charset="0"/>
              </a:rPr>
              <a:t>Pegivirus</a:t>
            </a:r>
            <a:endParaRPr lang="en-US" sz="1200" b="1" i="1" dirty="0">
              <a:solidFill>
                <a:schemeClr val="bg1"/>
              </a:solidFill>
              <a:latin typeface="Arial" pitchFamily="34" charset="0"/>
              <a:cs typeface="Arial" pitchFamily="34" charset="0"/>
            </a:endParaRPr>
          </a:p>
        </p:txBody>
      </p:sp>
      <p:sp>
        <p:nvSpPr>
          <p:cNvPr id="11" name="Rectangle 2"/>
          <p:cNvSpPr txBox="1">
            <a:spLocks noChangeArrowheads="1"/>
          </p:cNvSpPr>
          <p:nvPr/>
        </p:nvSpPr>
        <p:spPr bwMode="auto">
          <a:xfrm>
            <a:off x="990600" y="114300"/>
            <a:ext cx="7772400" cy="1143000"/>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l" rtl="0" fontAlgn="base">
              <a:spcBef>
                <a:spcPct val="0"/>
              </a:spcBef>
              <a:spcAft>
                <a:spcPct val="0"/>
              </a:spcAft>
              <a:defRPr sz="4000">
                <a:solidFill>
                  <a:schemeClr val="tx1"/>
                </a:solidFill>
                <a:latin typeface="+mj-lt"/>
                <a:ea typeface="+mj-ea"/>
                <a:cs typeface="+mj-cs"/>
              </a:defRPr>
            </a:lvl1pPr>
            <a:lvl2pPr algn="l" rtl="0" fontAlgn="base">
              <a:spcBef>
                <a:spcPct val="0"/>
              </a:spcBef>
              <a:spcAft>
                <a:spcPct val="0"/>
              </a:spcAft>
              <a:defRPr sz="3600">
                <a:solidFill>
                  <a:schemeClr val="tx2"/>
                </a:solidFill>
                <a:latin typeface="Tahoma" charset="0"/>
              </a:defRPr>
            </a:lvl2pPr>
            <a:lvl3pPr algn="l" rtl="0" fontAlgn="base">
              <a:spcBef>
                <a:spcPct val="0"/>
              </a:spcBef>
              <a:spcAft>
                <a:spcPct val="0"/>
              </a:spcAft>
              <a:defRPr sz="3600">
                <a:solidFill>
                  <a:schemeClr val="tx2"/>
                </a:solidFill>
                <a:latin typeface="Tahoma" charset="0"/>
              </a:defRPr>
            </a:lvl3pPr>
            <a:lvl4pPr algn="l" rtl="0" fontAlgn="base">
              <a:spcBef>
                <a:spcPct val="0"/>
              </a:spcBef>
              <a:spcAft>
                <a:spcPct val="0"/>
              </a:spcAft>
              <a:defRPr sz="3600">
                <a:solidFill>
                  <a:schemeClr val="tx2"/>
                </a:solidFill>
                <a:latin typeface="Tahoma" charset="0"/>
              </a:defRPr>
            </a:lvl4pPr>
            <a:lvl5pPr algn="l" rtl="0" fontAlgn="base">
              <a:spcBef>
                <a:spcPct val="0"/>
              </a:spcBef>
              <a:spcAft>
                <a:spcPct val="0"/>
              </a:spcAft>
              <a:defRPr sz="3600">
                <a:solidFill>
                  <a:schemeClr val="tx2"/>
                </a:solidFill>
                <a:latin typeface="Tahoma" charset="0"/>
              </a:defRPr>
            </a:lvl5pPr>
            <a:lvl6pPr marL="457200" algn="l" rtl="0" fontAlgn="base">
              <a:spcBef>
                <a:spcPct val="0"/>
              </a:spcBef>
              <a:spcAft>
                <a:spcPct val="0"/>
              </a:spcAft>
              <a:defRPr sz="3600">
                <a:solidFill>
                  <a:schemeClr val="tx2"/>
                </a:solidFill>
                <a:latin typeface="Tahoma" charset="0"/>
              </a:defRPr>
            </a:lvl6pPr>
            <a:lvl7pPr marL="914400" algn="l" rtl="0" fontAlgn="base">
              <a:spcBef>
                <a:spcPct val="0"/>
              </a:spcBef>
              <a:spcAft>
                <a:spcPct val="0"/>
              </a:spcAft>
              <a:defRPr sz="3600">
                <a:solidFill>
                  <a:schemeClr val="tx2"/>
                </a:solidFill>
                <a:latin typeface="Tahoma" charset="0"/>
              </a:defRPr>
            </a:lvl7pPr>
            <a:lvl8pPr marL="1371600" algn="l" rtl="0" fontAlgn="base">
              <a:spcBef>
                <a:spcPct val="0"/>
              </a:spcBef>
              <a:spcAft>
                <a:spcPct val="0"/>
              </a:spcAft>
              <a:defRPr sz="3600">
                <a:solidFill>
                  <a:schemeClr val="tx2"/>
                </a:solidFill>
                <a:latin typeface="Tahoma" charset="0"/>
              </a:defRPr>
            </a:lvl8pPr>
            <a:lvl9pPr marL="1828800" algn="l" rtl="0" fontAlgn="base">
              <a:spcBef>
                <a:spcPct val="0"/>
              </a:spcBef>
              <a:spcAft>
                <a:spcPct val="0"/>
              </a:spcAft>
              <a:defRPr sz="3600">
                <a:solidFill>
                  <a:schemeClr val="tx2"/>
                </a:solidFill>
                <a:latin typeface="Tahoma" charset="0"/>
              </a:defRPr>
            </a:lvl9pPr>
          </a:lstStyle>
          <a:p>
            <a:r>
              <a:rPr lang="en-US" sz="3200" b="1" i="1" kern="0" dirty="0" err="1" smtClean="0"/>
              <a:t>Pegivirus</a:t>
            </a:r>
            <a:r>
              <a:rPr lang="en-US" sz="3200" b="1" kern="0" dirty="0" smtClean="0"/>
              <a:t>, a new fourth genus</a:t>
            </a:r>
            <a:endParaRPr lang="en-US" sz="3200" b="1" i="1" kern="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1219200"/>
            <a:ext cx="90678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Tahoma" charset="0"/>
              </a:defRPr>
            </a:lvl2pPr>
            <a:lvl3pPr algn="l" rtl="0" fontAlgn="base">
              <a:spcBef>
                <a:spcPct val="0"/>
              </a:spcBef>
              <a:spcAft>
                <a:spcPct val="0"/>
              </a:spcAft>
              <a:defRPr sz="3600">
                <a:solidFill>
                  <a:schemeClr val="tx2"/>
                </a:solidFill>
                <a:latin typeface="Tahoma" charset="0"/>
              </a:defRPr>
            </a:lvl3pPr>
            <a:lvl4pPr algn="l" rtl="0" fontAlgn="base">
              <a:spcBef>
                <a:spcPct val="0"/>
              </a:spcBef>
              <a:spcAft>
                <a:spcPct val="0"/>
              </a:spcAft>
              <a:defRPr sz="3600">
                <a:solidFill>
                  <a:schemeClr val="tx2"/>
                </a:solidFill>
                <a:latin typeface="Tahoma" charset="0"/>
              </a:defRPr>
            </a:lvl4pPr>
            <a:lvl5pPr algn="l" rtl="0" fontAlgn="base">
              <a:spcBef>
                <a:spcPct val="0"/>
              </a:spcBef>
              <a:spcAft>
                <a:spcPct val="0"/>
              </a:spcAft>
              <a:defRPr sz="3600">
                <a:solidFill>
                  <a:schemeClr val="tx2"/>
                </a:solidFill>
                <a:latin typeface="Tahoma" charset="0"/>
              </a:defRPr>
            </a:lvl5pPr>
            <a:lvl6pPr marL="457200" algn="l" rtl="0" fontAlgn="base">
              <a:spcBef>
                <a:spcPct val="0"/>
              </a:spcBef>
              <a:spcAft>
                <a:spcPct val="0"/>
              </a:spcAft>
              <a:defRPr sz="3600">
                <a:solidFill>
                  <a:schemeClr val="tx2"/>
                </a:solidFill>
                <a:latin typeface="Tahoma" charset="0"/>
              </a:defRPr>
            </a:lvl6pPr>
            <a:lvl7pPr marL="914400" algn="l" rtl="0" fontAlgn="base">
              <a:spcBef>
                <a:spcPct val="0"/>
              </a:spcBef>
              <a:spcAft>
                <a:spcPct val="0"/>
              </a:spcAft>
              <a:defRPr sz="3600">
                <a:solidFill>
                  <a:schemeClr val="tx2"/>
                </a:solidFill>
                <a:latin typeface="Tahoma" charset="0"/>
              </a:defRPr>
            </a:lvl7pPr>
            <a:lvl8pPr marL="1371600" algn="l" rtl="0" fontAlgn="base">
              <a:spcBef>
                <a:spcPct val="0"/>
              </a:spcBef>
              <a:spcAft>
                <a:spcPct val="0"/>
              </a:spcAft>
              <a:defRPr sz="3600">
                <a:solidFill>
                  <a:schemeClr val="tx2"/>
                </a:solidFill>
                <a:latin typeface="Tahoma" charset="0"/>
              </a:defRPr>
            </a:lvl8pPr>
            <a:lvl9pPr marL="1828800" algn="l" rtl="0" fontAlgn="base">
              <a:spcBef>
                <a:spcPct val="0"/>
              </a:spcBef>
              <a:spcAft>
                <a:spcPct val="0"/>
              </a:spcAft>
              <a:defRPr sz="3600">
                <a:solidFill>
                  <a:schemeClr val="tx2"/>
                </a:solidFill>
                <a:latin typeface="Tahoma" charset="0"/>
              </a:defRPr>
            </a:lvl9pPr>
          </a:lstStyle>
          <a:p>
            <a:pPr algn="ctr"/>
            <a:r>
              <a:rPr lang="en-US" b="1" kern="0" smtClean="0">
                <a:latin typeface="Arial" pitchFamily="34" charset="0"/>
                <a:cs typeface="Arial" pitchFamily="34" charset="0"/>
              </a:rPr>
              <a:t>The genus </a:t>
            </a:r>
            <a:r>
              <a:rPr lang="en-US" b="1" i="1" kern="0" smtClean="0">
                <a:latin typeface="Arial" pitchFamily="34" charset="0"/>
                <a:cs typeface="Arial" pitchFamily="34" charset="0"/>
              </a:rPr>
              <a:t>Flavivirus</a:t>
            </a:r>
            <a:endParaRPr lang="en-US" b="1" i="1" kern="0" dirty="0">
              <a:latin typeface="Arial" pitchFamily="34" charset="0"/>
              <a:cs typeface="Arial" pitchFamily="34" charset="0"/>
            </a:endParaRPr>
          </a:p>
        </p:txBody>
      </p:sp>
    </p:spTree>
    <p:extLst>
      <p:ext uri="{BB962C8B-B14F-4D97-AF65-F5344CB8AC3E}">
        <p14:creationId xmlns:p14="http://schemas.microsoft.com/office/powerpoint/2010/main" val="373207088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152400" y="5098509"/>
            <a:ext cx="2796750" cy="1675266"/>
          </a:xfrm>
          <a:prstGeom prst="rect">
            <a:avLst/>
          </a:prstGeom>
        </p:spPr>
      </p:pic>
      <p:sp>
        <p:nvSpPr>
          <p:cNvPr id="6" name="Rectangle 5"/>
          <p:cNvSpPr/>
          <p:nvPr/>
        </p:nvSpPr>
        <p:spPr>
          <a:xfrm>
            <a:off x="3352800" y="5597588"/>
            <a:ext cx="6629400" cy="338554"/>
          </a:xfrm>
          <a:prstGeom prst="rect">
            <a:avLst/>
          </a:prstGeom>
        </p:spPr>
        <p:txBody>
          <a:bodyPr wrap="square">
            <a:spAutoFit/>
          </a:bodyPr>
          <a:lstStyle/>
          <a:p>
            <a:r>
              <a:rPr lang="en-US" dirty="0"/>
              <a:t>http://ictvonline.org/proposals/2012.011a-dV.A.v2.Pegivirus.pdf</a:t>
            </a:r>
          </a:p>
        </p:txBody>
      </p:sp>
      <p:pic>
        <p:nvPicPr>
          <p:cNvPr id="7" name="Picture 6"/>
          <p:cNvPicPr>
            <a:picLocks noChangeAspect="1"/>
          </p:cNvPicPr>
          <p:nvPr/>
        </p:nvPicPr>
        <p:blipFill>
          <a:blip r:embed="rId3"/>
          <a:stretch>
            <a:fillRect/>
          </a:stretch>
        </p:blipFill>
        <p:spPr>
          <a:xfrm>
            <a:off x="118310" y="3782013"/>
            <a:ext cx="8686800" cy="1316496"/>
          </a:xfrm>
          <a:prstGeom prst="rect">
            <a:avLst/>
          </a:prstGeom>
        </p:spPr>
      </p:pic>
      <p:sp>
        <p:nvSpPr>
          <p:cNvPr id="8" name="Rectangle 7"/>
          <p:cNvSpPr/>
          <p:nvPr/>
        </p:nvSpPr>
        <p:spPr>
          <a:xfrm>
            <a:off x="3376862" y="6142833"/>
            <a:ext cx="5538537" cy="338554"/>
          </a:xfrm>
          <a:prstGeom prst="rect">
            <a:avLst/>
          </a:prstGeom>
        </p:spPr>
        <p:txBody>
          <a:bodyPr wrap="square">
            <a:spAutoFit/>
          </a:bodyPr>
          <a:lstStyle/>
          <a:p>
            <a:r>
              <a:rPr lang="en-US" dirty="0"/>
              <a:t>http://ictvonline.org/virusTaxonomy.asp?taxnode_id=20130584</a:t>
            </a:r>
          </a:p>
        </p:txBody>
      </p:sp>
      <p:pic>
        <p:nvPicPr>
          <p:cNvPr id="10" name="Picture 9"/>
          <p:cNvPicPr>
            <a:picLocks noChangeAspect="1"/>
          </p:cNvPicPr>
          <p:nvPr/>
        </p:nvPicPr>
        <p:blipFill>
          <a:blip r:embed="rId4"/>
          <a:stretch>
            <a:fillRect/>
          </a:stretch>
        </p:blipFill>
        <p:spPr>
          <a:xfrm>
            <a:off x="361197" y="135642"/>
            <a:ext cx="8201025" cy="3499911"/>
          </a:xfrm>
          <a:prstGeom prst="rect">
            <a:avLst/>
          </a:prstGeom>
        </p:spPr>
      </p:pic>
    </p:spTree>
    <p:extLst>
      <p:ext uri="{BB962C8B-B14F-4D97-AF65-F5344CB8AC3E}">
        <p14:creationId xmlns:p14="http://schemas.microsoft.com/office/powerpoint/2010/main" val="36006104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Questions</a:t>
            </a:r>
            <a:endParaRPr lang="en-US" b="1" dirty="0"/>
          </a:p>
        </p:txBody>
      </p:sp>
      <p:sp>
        <p:nvSpPr>
          <p:cNvPr id="3" name="Content Placeholder 2"/>
          <p:cNvSpPr>
            <a:spLocks noGrp="1"/>
          </p:cNvSpPr>
          <p:nvPr>
            <p:ph idx="1"/>
          </p:nvPr>
        </p:nvSpPr>
        <p:spPr>
          <a:xfrm>
            <a:off x="609600" y="1143000"/>
            <a:ext cx="7772400" cy="4648200"/>
          </a:xfrm>
        </p:spPr>
        <p:txBody>
          <a:bodyPr/>
          <a:lstStyle/>
          <a:p>
            <a:r>
              <a:rPr lang="en-US" sz="2400" b="1" dirty="0" smtClean="0"/>
              <a:t>Explain “Antibody-dependent enhancement (ADE) of infection”, by drawing below in figure(s) and using the keywords: Dengue virus, Fc receptor, neutralization</a:t>
            </a:r>
          </a:p>
          <a:p>
            <a:r>
              <a:rPr lang="en-US" sz="2400" b="1" dirty="0" smtClean="0"/>
              <a:t>Describe the Nobel Prize award in </a:t>
            </a:r>
            <a:r>
              <a:rPr lang="en-US" sz="2400" b="1" dirty="0" err="1" smtClean="0"/>
              <a:t>flavivirus</a:t>
            </a:r>
            <a:r>
              <a:rPr lang="en-US" sz="2400" b="1" dirty="0" smtClean="0"/>
              <a:t> research: name of the person, virus, and discovery (Hint, “flavus” in Latin.  The same person isolated the virus used for a viral model of multiple sclerosis) </a:t>
            </a:r>
          </a:p>
          <a:p>
            <a:r>
              <a:rPr lang="en-US" sz="2400" b="1" dirty="0" smtClean="0"/>
              <a:t>Communication between the 5’ and 3’ ends of mRNA can enhance translation in some viral infections [e.g. the genera </a:t>
            </a:r>
            <a:r>
              <a:rPr lang="en-US" sz="2400" b="1" i="1" dirty="0" smtClean="0"/>
              <a:t>Flavivirus</a:t>
            </a:r>
            <a:r>
              <a:rPr lang="en-US" sz="2400" b="1" dirty="0" smtClean="0"/>
              <a:t> and </a:t>
            </a:r>
            <a:r>
              <a:rPr lang="en-US" sz="2400" b="1" i="1" dirty="0" smtClean="0"/>
              <a:t>Hepacivirus </a:t>
            </a:r>
            <a:r>
              <a:rPr lang="en-US" sz="2400" b="1" dirty="0" smtClean="0"/>
              <a:t>(HCV)].  Describe it, by </a:t>
            </a:r>
            <a:r>
              <a:rPr lang="en-US" sz="2400" b="1" u="sng" dirty="0" smtClean="0"/>
              <a:t>drawing below in figure(s)</a:t>
            </a:r>
            <a:r>
              <a:rPr lang="en-US" sz="2400" b="1" dirty="0" smtClean="0"/>
              <a:t> and the keywords: IRES, cap, </a:t>
            </a:r>
            <a:r>
              <a:rPr lang="en-US" sz="2400" b="1" dirty="0" err="1" smtClean="0"/>
              <a:t>polyA</a:t>
            </a:r>
            <a:r>
              <a:rPr lang="en-US" sz="2400" b="1" dirty="0" smtClean="0"/>
              <a:t>, 3'UTR, 5'UTR, and circularization </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2" cstate="print"/>
          <a:srcRect/>
          <a:stretch>
            <a:fillRect/>
          </a:stretch>
        </p:blipFill>
        <p:spPr bwMode="auto">
          <a:xfrm>
            <a:off x="533400" y="609601"/>
            <a:ext cx="4691270" cy="457200"/>
          </a:xfrm>
          <a:prstGeom prst="rect">
            <a:avLst/>
          </a:prstGeom>
          <a:noFill/>
          <a:ln w="9525">
            <a:noFill/>
            <a:miter lim="800000"/>
            <a:headEnd/>
            <a:tailEnd/>
          </a:ln>
        </p:spPr>
      </p:pic>
      <p:pic>
        <p:nvPicPr>
          <p:cNvPr id="163843" name="Picture 3"/>
          <p:cNvPicPr>
            <a:picLocks noChangeAspect="1" noChangeArrowheads="1"/>
          </p:cNvPicPr>
          <p:nvPr/>
        </p:nvPicPr>
        <p:blipFill>
          <a:blip r:embed="rId3" cstate="print"/>
          <a:srcRect/>
          <a:stretch>
            <a:fillRect/>
          </a:stretch>
        </p:blipFill>
        <p:spPr bwMode="auto">
          <a:xfrm>
            <a:off x="533400" y="1371600"/>
            <a:ext cx="2027583" cy="304800"/>
          </a:xfrm>
          <a:prstGeom prst="rect">
            <a:avLst/>
          </a:prstGeom>
          <a:noFill/>
          <a:ln w="9525">
            <a:noFill/>
            <a:miter lim="800000"/>
            <a:headEnd/>
            <a:tailEnd/>
          </a:ln>
        </p:spPr>
      </p:pic>
      <p:pic>
        <p:nvPicPr>
          <p:cNvPr id="163844" name="Picture 4"/>
          <p:cNvPicPr>
            <a:picLocks noChangeAspect="1" noChangeArrowheads="1"/>
          </p:cNvPicPr>
          <p:nvPr/>
        </p:nvPicPr>
        <p:blipFill>
          <a:blip r:embed="rId4" cstate="print"/>
          <a:srcRect/>
          <a:stretch>
            <a:fillRect/>
          </a:stretch>
        </p:blipFill>
        <p:spPr bwMode="auto">
          <a:xfrm>
            <a:off x="5562600" y="533400"/>
            <a:ext cx="2905125" cy="2809875"/>
          </a:xfrm>
          <a:prstGeom prst="rect">
            <a:avLst/>
          </a:prstGeom>
          <a:noFill/>
          <a:ln w="9525">
            <a:noFill/>
            <a:miter lim="800000"/>
            <a:headEnd/>
            <a:tailEnd/>
          </a:ln>
        </p:spPr>
      </p:pic>
      <p:pic>
        <p:nvPicPr>
          <p:cNvPr id="163845" name="Picture 5"/>
          <p:cNvPicPr>
            <a:picLocks noChangeAspect="1" noChangeArrowheads="1"/>
          </p:cNvPicPr>
          <p:nvPr/>
        </p:nvPicPr>
        <p:blipFill>
          <a:blip r:embed="rId5" cstate="print"/>
          <a:srcRect/>
          <a:stretch>
            <a:fillRect/>
          </a:stretch>
        </p:blipFill>
        <p:spPr bwMode="auto">
          <a:xfrm>
            <a:off x="609600" y="1752600"/>
            <a:ext cx="3990975" cy="3438525"/>
          </a:xfrm>
          <a:prstGeom prst="rect">
            <a:avLst/>
          </a:prstGeom>
          <a:noFill/>
          <a:ln w="9525">
            <a:noFill/>
            <a:miter lim="800000"/>
            <a:headEnd/>
            <a:tailEnd/>
          </a:ln>
        </p:spPr>
      </p:pic>
      <p:pic>
        <p:nvPicPr>
          <p:cNvPr id="163846" name="Picture 6"/>
          <p:cNvPicPr>
            <a:picLocks noChangeAspect="1" noChangeArrowheads="1"/>
          </p:cNvPicPr>
          <p:nvPr/>
        </p:nvPicPr>
        <p:blipFill>
          <a:blip r:embed="rId6" cstate="print"/>
          <a:srcRect/>
          <a:stretch>
            <a:fillRect/>
          </a:stretch>
        </p:blipFill>
        <p:spPr bwMode="auto">
          <a:xfrm>
            <a:off x="609600" y="5181600"/>
            <a:ext cx="3914775" cy="1428750"/>
          </a:xfrm>
          <a:prstGeom prst="rect">
            <a:avLst/>
          </a:prstGeom>
          <a:noFill/>
          <a:ln w="9525">
            <a:noFill/>
            <a:miter lim="800000"/>
            <a:headEnd/>
            <a:tailEnd/>
          </a:ln>
        </p:spPr>
      </p:pic>
      <p:pic>
        <p:nvPicPr>
          <p:cNvPr id="163847" name="Picture 7"/>
          <p:cNvPicPr>
            <a:picLocks noChangeAspect="1" noChangeArrowheads="1"/>
          </p:cNvPicPr>
          <p:nvPr/>
        </p:nvPicPr>
        <p:blipFill>
          <a:blip r:embed="rId7" cstate="print"/>
          <a:srcRect/>
          <a:stretch>
            <a:fillRect/>
          </a:stretch>
        </p:blipFill>
        <p:spPr bwMode="auto">
          <a:xfrm>
            <a:off x="4648200" y="3810000"/>
            <a:ext cx="3933825" cy="1914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4866" name="Picture 2"/>
          <p:cNvPicPr>
            <a:picLocks noChangeAspect="1" noChangeArrowheads="1"/>
          </p:cNvPicPr>
          <p:nvPr/>
        </p:nvPicPr>
        <p:blipFill>
          <a:blip r:embed="rId2" cstate="print"/>
          <a:srcRect/>
          <a:stretch>
            <a:fillRect/>
          </a:stretch>
        </p:blipFill>
        <p:spPr bwMode="auto">
          <a:xfrm>
            <a:off x="685800" y="609600"/>
            <a:ext cx="3952875" cy="3409950"/>
          </a:xfrm>
          <a:prstGeom prst="rect">
            <a:avLst/>
          </a:prstGeom>
          <a:noFill/>
          <a:ln w="9525">
            <a:noFill/>
            <a:miter lim="800000"/>
            <a:headEnd/>
            <a:tailEnd/>
          </a:ln>
        </p:spPr>
      </p:pic>
      <p:pic>
        <p:nvPicPr>
          <p:cNvPr id="164867" name="Picture 3"/>
          <p:cNvPicPr>
            <a:picLocks noChangeAspect="1" noChangeArrowheads="1"/>
          </p:cNvPicPr>
          <p:nvPr/>
        </p:nvPicPr>
        <p:blipFill>
          <a:blip r:embed="rId3" cstate="print"/>
          <a:srcRect/>
          <a:stretch>
            <a:fillRect/>
          </a:stretch>
        </p:blipFill>
        <p:spPr bwMode="auto">
          <a:xfrm>
            <a:off x="4724400" y="609600"/>
            <a:ext cx="4010025"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rot="16200000">
            <a:off x="1138306" y="-1138304"/>
            <a:ext cx="6867390" cy="9143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rot="16200000">
            <a:off x="1120993" y="-1145069"/>
            <a:ext cx="6877941" cy="91680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rot="16200000">
            <a:off x="1138304" y="-1138304"/>
            <a:ext cx="6867391" cy="9143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a:stretch>
            <a:fillRect/>
          </a:stretch>
        </p:blipFill>
        <p:spPr bwMode="auto">
          <a:xfrm rot="16200000">
            <a:off x="947781" y="-1176381"/>
            <a:ext cx="7019840" cy="93726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a:stretch>
            <a:fillRect/>
          </a:stretch>
        </p:blipFill>
        <p:spPr bwMode="auto">
          <a:xfrm rot="16200000">
            <a:off x="1144877" y="-1144877"/>
            <a:ext cx="6854246" cy="914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7" name="Picture 3"/>
          <p:cNvPicPr>
            <a:picLocks noGrp="1" noChangeAspect="1" noChangeArrowheads="1"/>
          </p:cNvPicPr>
          <p:nvPr>
            <p:ph idx="1"/>
          </p:nvPr>
        </p:nvPicPr>
        <p:blipFill>
          <a:blip r:embed="rId2" cstate="print"/>
          <a:srcRect/>
          <a:stretch>
            <a:fillRect/>
          </a:stretch>
        </p:blipFill>
        <p:spPr bwMode="auto">
          <a:xfrm rot="16200000">
            <a:off x="1145504" y="-1145505"/>
            <a:ext cx="6858000" cy="91490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81000" y="219075"/>
            <a:ext cx="8001000" cy="838200"/>
          </a:xfrm>
        </p:spPr>
        <p:txBody>
          <a:bodyPr/>
          <a:lstStyle/>
          <a:p>
            <a:r>
              <a:rPr lang="en-US" sz="3200" dirty="0"/>
              <a:t>Background &amp; </a:t>
            </a:r>
            <a:r>
              <a:rPr lang="en-US" sz="3200" dirty="0" smtClean="0"/>
              <a:t>classification</a:t>
            </a:r>
            <a:endParaRPr lang="en-US" sz="3200" dirty="0"/>
          </a:p>
        </p:txBody>
      </p:sp>
      <p:sp>
        <p:nvSpPr>
          <p:cNvPr id="40963" name="Rectangle 3"/>
          <p:cNvSpPr>
            <a:spLocks noGrp="1" noChangeArrowheads="1"/>
          </p:cNvSpPr>
          <p:nvPr>
            <p:ph type="body" idx="1"/>
          </p:nvPr>
        </p:nvSpPr>
        <p:spPr>
          <a:xfrm>
            <a:off x="609600" y="914400"/>
            <a:ext cx="7924800" cy="5334000"/>
          </a:xfrm>
        </p:spPr>
        <p:txBody>
          <a:bodyPr/>
          <a:lstStyle/>
          <a:p>
            <a:pPr>
              <a:lnSpc>
                <a:spcPct val="90000"/>
              </a:lnSpc>
            </a:pPr>
            <a:r>
              <a:rPr lang="en-US" sz="2400" dirty="0" smtClean="0"/>
              <a:t>More than 50 species</a:t>
            </a:r>
            <a:endParaRPr lang="en-US" sz="2400" dirty="0"/>
          </a:p>
          <a:p>
            <a:pPr>
              <a:lnSpc>
                <a:spcPct val="90000"/>
              </a:lnSpc>
            </a:pPr>
            <a:r>
              <a:rPr lang="en-US" sz="2400" dirty="0"/>
              <a:t>Almost all </a:t>
            </a:r>
            <a:r>
              <a:rPr lang="en-US" sz="2400" dirty="0" err="1"/>
              <a:t>arboviruses</a:t>
            </a:r>
            <a:r>
              <a:rPr lang="en-US" sz="2400" dirty="0"/>
              <a:t> (</a:t>
            </a:r>
            <a:r>
              <a:rPr lang="en-US" sz="2400" dirty="0" smtClean="0"/>
              <a:t>arthropod-borne; Mosquito-borne &amp; tick-borne viruses)</a:t>
            </a:r>
            <a:endParaRPr lang="en-US" sz="2400" dirty="0"/>
          </a:p>
          <a:p>
            <a:pPr>
              <a:lnSpc>
                <a:spcPct val="90000"/>
              </a:lnSpc>
            </a:pPr>
            <a:r>
              <a:rPr lang="en-US" sz="2400" dirty="0"/>
              <a:t>Many (40+) are human or veterinary pathogens</a:t>
            </a:r>
          </a:p>
          <a:p>
            <a:pPr>
              <a:lnSpc>
                <a:spcPct val="90000"/>
              </a:lnSpc>
            </a:pPr>
            <a:r>
              <a:rPr lang="en-US" sz="2400" dirty="0"/>
              <a:t>Those of major global importance include:</a:t>
            </a:r>
          </a:p>
          <a:p>
            <a:pPr lvl="1">
              <a:lnSpc>
                <a:spcPct val="90000"/>
              </a:lnSpc>
            </a:pPr>
            <a:r>
              <a:rPr lang="en-US" sz="2000" dirty="0"/>
              <a:t>Dengue virus (DEN)</a:t>
            </a:r>
          </a:p>
          <a:p>
            <a:pPr lvl="1">
              <a:lnSpc>
                <a:spcPct val="90000"/>
              </a:lnSpc>
            </a:pPr>
            <a:r>
              <a:rPr lang="en-US" sz="2000" dirty="0">
                <a:solidFill>
                  <a:srgbClr val="FF0000"/>
                </a:solidFill>
              </a:rPr>
              <a:t>Yellow</a:t>
            </a:r>
            <a:r>
              <a:rPr lang="en-US" sz="2000" dirty="0"/>
              <a:t> fever virus (YFV)</a:t>
            </a:r>
          </a:p>
          <a:p>
            <a:pPr lvl="1">
              <a:lnSpc>
                <a:spcPct val="90000"/>
              </a:lnSpc>
            </a:pPr>
            <a:r>
              <a:rPr lang="en-US" sz="2000" dirty="0"/>
              <a:t>Japanese encephalitis virus (JEV)</a:t>
            </a:r>
          </a:p>
          <a:p>
            <a:pPr lvl="1">
              <a:lnSpc>
                <a:spcPct val="90000"/>
              </a:lnSpc>
            </a:pPr>
            <a:r>
              <a:rPr lang="en-US" sz="2000" dirty="0"/>
              <a:t>West Nile virus (WNV</a:t>
            </a:r>
            <a:r>
              <a:rPr lang="en-US" sz="2000" dirty="0" smtClean="0"/>
              <a:t>)</a:t>
            </a:r>
          </a:p>
          <a:p>
            <a:pPr lvl="1">
              <a:lnSpc>
                <a:spcPct val="90000"/>
              </a:lnSpc>
            </a:pPr>
            <a:r>
              <a:rPr lang="en-US" sz="2000" dirty="0" smtClean="0"/>
              <a:t>St. Louis encephalitis virus (SLEV)</a:t>
            </a:r>
            <a:endParaRPr lang="en-US" sz="2000" dirty="0"/>
          </a:p>
          <a:p>
            <a:pPr lvl="1">
              <a:lnSpc>
                <a:spcPct val="90000"/>
              </a:lnSpc>
            </a:pPr>
            <a:r>
              <a:rPr lang="en-US" sz="2000" dirty="0"/>
              <a:t>Tick-borne encephalitis virus (</a:t>
            </a:r>
            <a:r>
              <a:rPr lang="en-US" sz="2000" dirty="0" smtClean="0"/>
              <a:t>TBEV)</a:t>
            </a:r>
          </a:p>
          <a:p>
            <a:pPr lvl="1">
              <a:lnSpc>
                <a:spcPct val="90000"/>
              </a:lnSpc>
            </a:pPr>
            <a:r>
              <a:rPr lang="en-US" sz="2000" dirty="0" err="1" smtClean="0">
                <a:solidFill>
                  <a:srgbClr val="FF0000"/>
                </a:solidFill>
              </a:rPr>
              <a:t>Zika</a:t>
            </a:r>
            <a:r>
              <a:rPr lang="en-US" sz="2000" dirty="0" smtClean="0">
                <a:solidFill>
                  <a:srgbClr val="FF0000"/>
                </a:solidFill>
              </a:rPr>
              <a:t> virus</a:t>
            </a:r>
            <a:endParaRPr lang="en-US" sz="2000" dirty="0">
              <a:solidFill>
                <a:srgbClr val="FF0000"/>
              </a:solidFill>
            </a:endParaRPr>
          </a:p>
          <a:p>
            <a:pPr>
              <a:lnSpc>
                <a:spcPct val="90000"/>
              </a:lnSpc>
            </a:pPr>
            <a:r>
              <a:rPr lang="en-US" sz="2400" b="1" dirty="0">
                <a:solidFill>
                  <a:srgbClr val="FFFF00"/>
                </a:solidFill>
              </a:rPr>
              <a:t>There are vaccines for YFV</a:t>
            </a:r>
            <a:r>
              <a:rPr lang="en-US" sz="2400" dirty="0"/>
              <a:t>, </a:t>
            </a:r>
            <a:r>
              <a:rPr lang="en-US" sz="2400" dirty="0" smtClean="0"/>
              <a:t>TBEV </a:t>
            </a:r>
            <a:r>
              <a:rPr lang="en-US" sz="2400" dirty="0"/>
              <a:t>&amp; JEV</a:t>
            </a:r>
          </a:p>
          <a:p>
            <a:pPr lvl="1">
              <a:lnSpc>
                <a:spcPct val="90000"/>
              </a:lnSpc>
            </a:pPr>
            <a:r>
              <a:rPr lang="en-US" sz="2000" dirty="0"/>
              <a:t>Need vaccines for others, especially DEN &amp; WNV</a:t>
            </a:r>
          </a:p>
          <a:p>
            <a:pPr>
              <a:lnSpc>
                <a:spcPct val="90000"/>
              </a:lnSpc>
            </a:pPr>
            <a:r>
              <a:rPr lang="en-US" sz="2400" dirty="0"/>
              <a:t>There is no good treatment</a:t>
            </a:r>
          </a:p>
          <a:p>
            <a:pPr lvl="1">
              <a:lnSpc>
                <a:spcPct val="90000"/>
              </a:lnSpc>
            </a:pPr>
            <a:r>
              <a:rPr lang="en-US" sz="2000" dirty="0" err="1"/>
              <a:t>Ribavirin</a:t>
            </a:r>
            <a:r>
              <a:rPr lang="en-US" sz="2000" dirty="0"/>
              <a:t> used with limited </a:t>
            </a:r>
            <a:r>
              <a:rPr lang="en-US" sz="2000" dirty="0" smtClean="0"/>
              <a:t>success</a:t>
            </a:r>
            <a:endParaRPr lang="en-US" sz="2400" dirty="0"/>
          </a:p>
          <a:p>
            <a:pPr lvl="1">
              <a:lnSpc>
                <a:spcPct val="90000"/>
              </a:lnSpc>
            </a:pPr>
            <a:endParaRPr lang="en-US" sz="2000" dirty="0"/>
          </a:p>
        </p:txBody>
      </p:sp>
    </p:spTree>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cstate="print"/>
          <a:srcRect/>
          <a:stretch>
            <a:fillRect/>
          </a:stretch>
        </p:blipFill>
        <p:spPr bwMode="auto">
          <a:xfrm rot="16200000">
            <a:off x="1145503" y="-1145505"/>
            <a:ext cx="6857999" cy="91490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srcRect/>
          <a:stretch>
            <a:fillRect/>
          </a:stretch>
        </p:blipFill>
        <p:spPr bwMode="auto">
          <a:xfrm rot="16200000">
            <a:off x="1144783" y="-1144783"/>
            <a:ext cx="6858000" cy="91475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rot="16200000">
            <a:off x="1133642" y="-1133643"/>
            <a:ext cx="6876716" cy="914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en-US" sz="3200" b="1" dirty="0"/>
              <a:t>Structure of the 5’ </a:t>
            </a:r>
            <a:r>
              <a:rPr lang="en-US" sz="3200" b="1" dirty="0" smtClean="0"/>
              <a:t>NCR</a:t>
            </a:r>
            <a:endParaRPr lang="en-US" sz="3200" b="1" dirty="0"/>
          </a:p>
        </p:txBody>
      </p:sp>
      <p:sp>
        <p:nvSpPr>
          <p:cNvPr id="101379" name="Rectangle 3"/>
          <p:cNvSpPr>
            <a:spLocks noGrp="1" noChangeArrowheads="1"/>
          </p:cNvSpPr>
          <p:nvPr>
            <p:ph type="body" idx="1"/>
          </p:nvPr>
        </p:nvSpPr>
        <p:spPr>
          <a:xfrm>
            <a:off x="609600" y="1143000"/>
            <a:ext cx="7924800" cy="4343400"/>
          </a:xfrm>
        </p:spPr>
        <p:txBody>
          <a:bodyPr/>
          <a:lstStyle/>
          <a:p>
            <a:r>
              <a:rPr lang="en-US" sz="2400" b="1" dirty="0"/>
              <a:t>~100 </a:t>
            </a:r>
            <a:r>
              <a:rPr lang="en-US" sz="2400" b="1" dirty="0" err="1"/>
              <a:t>nt</a:t>
            </a:r>
            <a:r>
              <a:rPr lang="en-US" sz="2400" b="1" dirty="0"/>
              <a:t> of poorly conserved sequence</a:t>
            </a:r>
          </a:p>
          <a:p>
            <a:r>
              <a:rPr lang="en-US" sz="2400" b="1" dirty="0"/>
              <a:t>5’ </a:t>
            </a:r>
            <a:r>
              <a:rPr lang="en-US" sz="2400" b="1" dirty="0" smtClean="0"/>
              <a:t>NCR </a:t>
            </a:r>
            <a:r>
              <a:rPr lang="en-US" sz="2400" b="1" dirty="0"/>
              <a:t>in genomic strand contains common </a:t>
            </a:r>
            <a:r>
              <a:rPr lang="en-US" sz="2400" b="1" dirty="0" smtClean="0"/>
              <a:t>secondary structures</a:t>
            </a:r>
            <a:endParaRPr lang="en-US" sz="2400" b="1" dirty="0"/>
          </a:p>
          <a:p>
            <a:pPr lvl="1"/>
            <a:r>
              <a:rPr lang="en-US" sz="2000" b="1" dirty="0" smtClean="0"/>
              <a:t>Antisense compound to 5’-stem loop viral RNA translation and replication</a:t>
            </a:r>
            <a:endParaRPr lang="en-US" sz="2000" b="1" dirty="0"/>
          </a:p>
          <a:p>
            <a:r>
              <a:rPr lang="en-US" sz="2400" b="1" dirty="0" smtClean="0"/>
              <a:t>The complementary region of the negative strand serves as a site of initiation for positive strand synthesis during RNA replication</a:t>
            </a:r>
          </a:p>
          <a:p>
            <a:pPr lvl="1"/>
            <a:r>
              <a:rPr lang="en-US" sz="2000" b="1" dirty="0" smtClean="0"/>
              <a:t>Deletions in this region were lethal in Dengue virus 4 replication </a:t>
            </a:r>
          </a:p>
          <a:p>
            <a:pPr lvl="1"/>
            <a:r>
              <a:rPr lang="en-US" sz="2000" b="1" dirty="0" smtClean="0"/>
              <a:t>May also influence host-range</a:t>
            </a:r>
          </a:p>
          <a:p>
            <a:pPr lvl="1"/>
            <a:r>
              <a:rPr lang="en-US" sz="2000" b="1" dirty="0" smtClean="0"/>
              <a:t>Human protein, including La and TIAR, can bind to the 3’NCR of minus strand RNA</a:t>
            </a:r>
            <a:endParaRPr lang="en-US" sz="2000" b="1" dirty="0"/>
          </a:p>
        </p:txBody>
      </p:sp>
    </p:spTree>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algn="ctr"/>
            <a:r>
              <a:rPr lang="en-US" sz="3200" b="1" dirty="0"/>
              <a:t>Structure of the 3’ </a:t>
            </a:r>
            <a:r>
              <a:rPr lang="en-US" sz="3200" b="1" dirty="0" smtClean="0"/>
              <a:t>NCR</a:t>
            </a:r>
            <a:endParaRPr lang="en-US" sz="3200" b="1" dirty="0"/>
          </a:p>
        </p:txBody>
      </p:sp>
      <p:sp>
        <p:nvSpPr>
          <p:cNvPr id="102403" name="Rectangle 3"/>
          <p:cNvSpPr>
            <a:spLocks noGrp="1" noChangeArrowheads="1"/>
          </p:cNvSpPr>
          <p:nvPr>
            <p:ph type="body" idx="1"/>
          </p:nvPr>
        </p:nvSpPr>
        <p:spPr>
          <a:xfrm>
            <a:off x="381000" y="1066800"/>
            <a:ext cx="8458200" cy="5105400"/>
          </a:xfrm>
        </p:spPr>
        <p:txBody>
          <a:bodyPr/>
          <a:lstStyle/>
          <a:p>
            <a:pPr>
              <a:lnSpc>
                <a:spcPct val="90000"/>
              </a:lnSpc>
            </a:pPr>
            <a:r>
              <a:rPr lang="en-US" sz="2400" b="1" dirty="0"/>
              <a:t>High divergence in sequence &amp; length (400-700 </a:t>
            </a:r>
            <a:r>
              <a:rPr lang="en-US" sz="2400" b="1" dirty="0" err="1"/>
              <a:t>nt</a:t>
            </a:r>
            <a:r>
              <a:rPr lang="en-US" sz="2400" b="1" dirty="0"/>
              <a:t>)</a:t>
            </a:r>
          </a:p>
          <a:p>
            <a:pPr>
              <a:lnSpc>
                <a:spcPct val="90000"/>
              </a:lnSpc>
            </a:pPr>
            <a:r>
              <a:rPr lang="en-US" sz="2400" b="1" dirty="0"/>
              <a:t>But, have common features</a:t>
            </a:r>
          </a:p>
          <a:p>
            <a:pPr>
              <a:lnSpc>
                <a:spcPct val="90000"/>
              </a:lnSpc>
            </a:pPr>
            <a:r>
              <a:rPr lang="en-US" sz="2400" b="1" dirty="0" smtClean="0"/>
              <a:t>Long </a:t>
            </a:r>
            <a:r>
              <a:rPr lang="en-US" sz="2400" b="1" dirty="0"/>
              <a:t>stem-loop in 3’ </a:t>
            </a:r>
            <a:r>
              <a:rPr lang="en-US" sz="2400" b="1" dirty="0" smtClean="0"/>
              <a:t>NCR </a:t>
            </a:r>
            <a:r>
              <a:rPr lang="en-US" sz="2400" b="1" dirty="0"/>
              <a:t>of </a:t>
            </a:r>
            <a:r>
              <a:rPr lang="en-US" sz="2400" b="1" i="1" dirty="0"/>
              <a:t>all</a:t>
            </a:r>
            <a:r>
              <a:rPr lang="en-US" sz="2400" b="1" dirty="0"/>
              <a:t> </a:t>
            </a:r>
            <a:r>
              <a:rPr lang="en-US" sz="2400" b="1" dirty="0" err="1"/>
              <a:t>flaviviruses</a:t>
            </a:r>
            <a:endParaRPr lang="en-US" sz="2400" b="1" dirty="0"/>
          </a:p>
          <a:p>
            <a:pPr lvl="1"/>
            <a:r>
              <a:rPr lang="en-US" sz="2000" b="1" dirty="0" smtClean="0"/>
              <a:t>Antisense compound to 3’-stem loop inhibit virus translation and replication</a:t>
            </a:r>
          </a:p>
          <a:p>
            <a:pPr lvl="1">
              <a:lnSpc>
                <a:spcPct val="90000"/>
              </a:lnSpc>
            </a:pPr>
            <a:r>
              <a:rPr lang="en-US" sz="2000" b="1" dirty="0" smtClean="0"/>
              <a:t>If </a:t>
            </a:r>
            <a:r>
              <a:rPr lang="en-US" sz="2000" b="1" dirty="0"/>
              <a:t>mutated reduces infectivity &amp; limits host range</a:t>
            </a:r>
          </a:p>
          <a:p>
            <a:pPr lvl="1">
              <a:lnSpc>
                <a:spcPct val="90000"/>
              </a:lnSpc>
            </a:pPr>
            <a:r>
              <a:rPr lang="en-US" sz="2000" b="1" dirty="0"/>
              <a:t>Viral </a:t>
            </a:r>
            <a:r>
              <a:rPr lang="en-US" sz="2000" b="1" dirty="0" err="1"/>
              <a:t>replicase</a:t>
            </a:r>
            <a:r>
              <a:rPr lang="en-US" sz="2000" b="1" dirty="0"/>
              <a:t> proteins NS3 &amp; NS5 bind here</a:t>
            </a:r>
          </a:p>
          <a:p>
            <a:pPr lvl="1">
              <a:lnSpc>
                <a:spcPct val="90000"/>
              </a:lnSpc>
            </a:pPr>
            <a:r>
              <a:rPr lang="en-US" sz="2000" b="1" dirty="0"/>
              <a:t>Several cellular proteins bind here</a:t>
            </a:r>
          </a:p>
          <a:p>
            <a:pPr lvl="2">
              <a:lnSpc>
                <a:spcPct val="90000"/>
              </a:lnSpc>
            </a:pPr>
            <a:r>
              <a:rPr lang="en-US" sz="1800" b="1" dirty="0"/>
              <a:t>Including </a:t>
            </a:r>
            <a:r>
              <a:rPr lang="en-US" sz="1800" b="1" dirty="0" smtClean="0"/>
              <a:t>the human LA </a:t>
            </a:r>
            <a:r>
              <a:rPr lang="en-US" sz="1800" b="1" dirty="0" err="1" smtClean="0"/>
              <a:t>autoantigen</a:t>
            </a:r>
            <a:endParaRPr lang="en-US" sz="1800" b="1" dirty="0"/>
          </a:p>
          <a:p>
            <a:pPr>
              <a:lnSpc>
                <a:spcPct val="90000"/>
              </a:lnSpc>
            </a:pPr>
            <a:r>
              <a:rPr lang="en-US" sz="2400" b="1" dirty="0"/>
              <a:t>Conserved portion of 3’ </a:t>
            </a:r>
            <a:r>
              <a:rPr lang="en-US" sz="2400" b="1" dirty="0" smtClean="0"/>
              <a:t>NCR </a:t>
            </a:r>
            <a:r>
              <a:rPr lang="en-US" sz="2400" b="1" dirty="0"/>
              <a:t>contains </a:t>
            </a:r>
            <a:r>
              <a:rPr lang="en-US" sz="2400" b="1" dirty="0" smtClean="0"/>
              <a:t>consensus </a:t>
            </a:r>
            <a:r>
              <a:rPr lang="en-US" sz="2400" b="1" dirty="0"/>
              <a:t>sequences </a:t>
            </a:r>
          </a:p>
          <a:p>
            <a:pPr lvl="1">
              <a:lnSpc>
                <a:spcPct val="90000"/>
              </a:lnSpc>
            </a:pPr>
            <a:r>
              <a:rPr lang="en-US" sz="2000" b="1" dirty="0"/>
              <a:t>Common to all mosquito-borne </a:t>
            </a:r>
            <a:r>
              <a:rPr lang="en-US" sz="2000" b="1" dirty="0" err="1"/>
              <a:t>flaviviruses</a:t>
            </a:r>
            <a:endParaRPr lang="en-US" sz="2000" b="1" dirty="0"/>
          </a:p>
          <a:p>
            <a:pPr lvl="1">
              <a:lnSpc>
                <a:spcPct val="90000"/>
              </a:lnSpc>
            </a:pPr>
            <a:r>
              <a:rPr lang="en-US" sz="2000" b="1" dirty="0"/>
              <a:t>CS1 </a:t>
            </a:r>
            <a:r>
              <a:rPr lang="en-US" sz="2000" b="1" dirty="0" err="1" smtClean="0"/>
              <a:t>basepairs</a:t>
            </a:r>
            <a:r>
              <a:rPr lang="en-US" sz="2000" b="1" dirty="0" smtClean="0"/>
              <a:t> </a:t>
            </a:r>
            <a:r>
              <a:rPr lang="en-US" sz="2000" b="1" dirty="0"/>
              <a:t>with </a:t>
            </a:r>
            <a:r>
              <a:rPr lang="en-US" sz="2000" b="1" dirty="0" smtClean="0"/>
              <a:t>a complementary sequence (5’CS)</a:t>
            </a:r>
            <a:endParaRPr lang="en-US" sz="2000" b="1" dirty="0"/>
          </a:p>
          <a:p>
            <a:pPr>
              <a:lnSpc>
                <a:spcPct val="90000"/>
              </a:lnSpc>
            </a:pPr>
            <a:r>
              <a:rPr lang="en-US" sz="2400" b="1" dirty="0"/>
              <a:t>Other conserved </a:t>
            </a:r>
            <a:r>
              <a:rPr lang="en-US" sz="2400" b="1" dirty="0" smtClean="0"/>
              <a:t>sequences, CS2 and RCS2</a:t>
            </a:r>
            <a:endParaRPr lang="en-US" sz="2400" b="1" dirty="0"/>
          </a:p>
          <a:p>
            <a:pPr lvl="1">
              <a:lnSpc>
                <a:spcPct val="90000"/>
              </a:lnSpc>
            </a:pPr>
            <a:r>
              <a:rPr lang="en-US" sz="2000" b="1" dirty="0" smtClean="0"/>
              <a:t>Virus with deletion, highly attenuated</a:t>
            </a:r>
            <a:endParaRPr lang="en-US" sz="2000" b="1" i="1" dirty="0"/>
          </a:p>
        </p:txBody>
      </p:sp>
    </p:spTree>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31" name="Rectangle 7"/>
          <p:cNvSpPr>
            <a:spLocks noChangeArrowheads="1"/>
          </p:cNvSpPr>
          <p:nvPr/>
        </p:nvSpPr>
        <p:spPr bwMode="auto">
          <a:xfrm>
            <a:off x="457200" y="228600"/>
            <a:ext cx="7772400" cy="3581400"/>
          </a:xfrm>
          <a:prstGeom prst="rect">
            <a:avLst/>
          </a:prstGeom>
          <a:noFill/>
          <a:ln w="9525">
            <a:noFill/>
            <a:miter lim="800000"/>
            <a:headEnd/>
            <a:tailEnd/>
          </a:ln>
          <a:effectLst/>
        </p:spPr>
        <p:txBody>
          <a:bodyPr/>
          <a:lstStyle/>
          <a:p>
            <a:pPr marL="342900" indent="-342900">
              <a:spcBef>
                <a:spcPct val="20000"/>
              </a:spcBef>
              <a:buClr>
                <a:schemeClr val="accent1"/>
              </a:buClr>
              <a:buFontTx/>
              <a:buChar char="•"/>
            </a:pPr>
            <a:r>
              <a:rPr lang="en-US" sz="2000" b="1" dirty="0" err="1" smtClean="0">
                <a:latin typeface="Tahoma" charset="0"/>
              </a:rPr>
              <a:t>Capsid</a:t>
            </a:r>
            <a:r>
              <a:rPr lang="en-US" sz="2000" b="1" dirty="0" smtClean="0">
                <a:latin typeface="Tahoma" charset="0"/>
              </a:rPr>
              <a:t> (C) </a:t>
            </a:r>
            <a:r>
              <a:rPr lang="en-US" sz="2000" b="1" dirty="0">
                <a:latin typeface="Tahoma" charset="0"/>
              </a:rPr>
              <a:t>protein</a:t>
            </a:r>
          </a:p>
          <a:p>
            <a:pPr marL="742950" lvl="1" indent="-285750">
              <a:spcBef>
                <a:spcPct val="20000"/>
              </a:spcBef>
              <a:buClr>
                <a:schemeClr val="hlink"/>
              </a:buClr>
              <a:buFontTx/>
              <a:buChar char="–"/>
            </a:pPr>
            <a:r>
              <a:rPr lang="en-US" sz="1800" b="1" dirty="0" smtClean="0">
                <a:latin typeface="Tahoma" charset="0"/>
              </a:rPr>
              <a:t>Positively charged and hydrophobic </a:t>
            </a:r>
          </a:p>
          <a:p>
            <a:pPr marL="1200150" lvl="2" indent="-285750">
              <a:spcBef>
                <a:spcPct val="20000"/>
              </a:spcBef>
              <a:buClr>
                <a:schemeClr val="hlink"/>
              </a:buClr>
              <a:buFontTx/>
              <a:buChar char="–"/>
            </a:pPr>
            <a:r>
              <a:rPr lang="en-US" sz="1800" b="1" dirty="0" smtClean="0">
                <a:latin typeface="Tahoma" charset="0"/>
              </a:rPr>
              <a:t>RNA binding and membrane interaction</a:t>
            </a:r>
            <a:endParaRPr lang="en-US" sz="1800" b="1" dirty="0">
              <a:latin typeface="Tahoma" charset="0"/>
            </a:endParaRPr>
          </a:p>
          <a:p>
            <a:pPr marL="742950" lvl="1" indent="-285750">
              <a:spcBef>
                <a:spcPct val="20000"/>
              </a:spcBef>
              <a:buClr>
                <a:schemeClr val="hlink"/>
              </a:buClr>
              <a:buFontTx/>
              <a:buChar char="–"/>
            </a:pPr>
            <a:r>
              <a:rPr lang="en-US" sz="1800" b="1" dirty="0">
                <a:latin typeface="Tahoma" charset="0"/>
              </a:rPr>
              <a:t>Basic residues concentrated at N- &amp; C-termini</a:t>
            </a:r>
          </a:p>
          <a:p>
            <a:pPr marL="1143000" lvl="2" indent="-228600">
              <a:spcBef>
                <a:spcPct val="20000"/>
              </a:spcBef>
              <a:buClr>
                <a:schemeClr val="accent1"/>
              </a:buClr>
              <a:buFontTx/>
              <a:buChar char="•"/>
            </a:pPr>
            <a:r>
              <a:rPr lang="en-US" sz="1800" b="1" dirty="0">
                <a:latin typeface="Tahoma" charset="0"/>
              </a:rPr>
              <a:t>Act cooperatively to bind RNA?</a:t>
            </a:r>
          </a:p>
          <a:p>
            <a:pPr marL="742950" lvl="1" indent="-285750">
              <a:spcBef>
                <a:spcPct val="20000"/>
              </a:spcBef>
              <a:buClr>
                <a:schemeClr val="hlink"/>
              </a:buClr>
              <a:buFontTx/>
              <a:buChar char="–"/>
            </a:pPr>
            <a:r>
              <a:rPr lang="en-US" sz="1800" b="1" dirty="0">
                <a:latin typeface="Tahoma" charset="0"/>
              </a:rPr>
              <a:t>Hydrophobic domain in center</a:t>
            </a:r>
          </a:p>
          <a:p>
            <a:pPr marL="1143000" lvl="2" indent="-228600">
              <a:spcBef>
                <a:spcPct val="20000"/>
              </a:spcBef>
              <a:buClr>
                <a:schemeClr val="accent1"/>
              </a:buClr>
              <a:buFontTx/>
              <a:buChar char="•"/>
            </a:pPr>
            <a:r>
              <a:rPr lang="en-US" sz="1800" b="1" dirty="0">
                <a:latin typeface="Tahoma" charset="0"/>
              </a:rPr>
              <a:t>Interacts with cellular </a:t>
            </a:r>
            <a:r>
              <a:rPr lang="en-US" sz="1800" b="1" dirty="0" smtClean="0">
                <a:latin typeface="Tahoma" charset="0"/>
              </a:rPr>
              <a:t>membranes</a:t>
            </a:r>
            <a:endParaRPr lang="en-US" sz="1800" b="1" dirty="0">
              <a:latin typeface="Tahoma" charset="0"/>
            </a:endParaRPr>
          </a:p>
          <a:p>
            <a:pPr marL="742950" lvl="1" indent="-285750">
              <a:spcBef>
                <a:spcPct val="20000"/>
              </a:spcBef>
              <a:buClr>
                <a:schemeClr val="hlink"/>
              </a:buClr>
              <a:buFontTx/>
              <a:buChar char="–"/>
            </a:pPr>
            <a:r>
              <a:rPr lang="en-US" sz="1800" b="1" dirty="0">
                <a:latin typeface="Tahoma" charset="0"/>
              </a:rPr>
              <a:t>Nascent C protein (</a:t>
            </a:r>
            <a:r>
              <a:rPr lang="en-US" sz="1800" b="1" dirty="0" err="1">
                <a:latin typeface="Tahoma" charset="0"/>
              </a:rPr>
              <a:t>anchC</a:t>
            </a:r>
            <a:r>
              <a:rPr lang="en-US" sz="1800" b="1" dirty="0">
                <a:latin typeface="Tahoma" charset="0"/>
              </a:rPr>
              <a:t>) has C-terminal hydrophobic signal sequence for translocation of </a:t>
            </a:r>
            <a:r>
              <a:rPr lang="en-US" sz="1800" b="1" dirty="0" err="1">
                <a:latin typeface="Tahoma" charset="0"/>
              </a:rPr>
              <a:t>prM</a:t>
            </a:r>
            <a:r>
              <a:rPr lang="en-US" sz="1800" b="1" dirty="0">
                <a:latin typeface="Tahoma" charset="0"/>
              </a:rPr>
              <a:t> into ER </a:t>
            </a:r>
            <a:r>
              <a:rPr lang="en-US" sz="1800" b="1" dirty="0" smtClean="0">
                <a:latin typeface="Tahoma" charset="0"/>
              </a:rPr>
              <a:t>lumen</a:t>
            </a:r>
            <a:endParaRPr lang="en-US" sz="1800" b="1" dirty="0">
              <a:latin typeface="Tahoma" charset="0"/>
            </a:endParaRPr>
          </a:p>
        </p:txBody>
      </p:sp>
      <p:pic>
        <p:nvPicPr>
          <p:cNvPr id="2" name="Picture 3"/>
          <p:cNvPicPr>
            <a:picLocks noChangeAspect="1" noChangeArrowheads="1"/>
          </p:cNvPicPr>
          <p:nvPr/>
        </p:nvPicPr>
        <p:blipFill>
          <a:blip r:embed="rId3" cstate="print"/>
          <a:srcRect/>
          <a:stretch>
            <a:fillRect/>
          </a:stretch>
        </p:blipFill>
        <p:spPr bwMode="auto">
          <a:xfrm>
            <a:off x="762000" y="3200400"/>
            <a:ext cx="3581400" cy="36348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1" name="Rectangle 3"/>
          <p:cNvSpPr>
            <a:spLocks noChangeArrowheads="1"/>
          </p:cNvSpPr>
          <p:nvPr/>
        </p:nvSpPr>
        <p:spPr bwMode="auto">
          <a:xfrm>
            <a:off x="533400" y="2819400"/>
            <a:ext cx="8077200" cy="2667000"/>
          </a:xfrm>
          <a:prstGeom prst="rect">
            <a:avLst/>
          </a:prstGeom>
          <a:noFill/>
          <a:ln w="9525">
            <a:noFill/>
            <a:miter lim="800000"/>
            <a:headEnd/>
            <a:tailEnd/>
          </a:ln>
          <a:effectLst/>
        </p:spPr>
        <p:txBody>
          <a:bodyPr/>
          <a:lstStyle/>
          <a:p>
            <a:pPr marL="342900" indent="-342900">
              <a:lnSpc>
                <a:spcPct val="110000"/>
              </a:lnSpc>
              <a:spcBef>
                <a:spcPct val="20000"/>
              </a:spcBef>
              <a:buClr>
                <a:schemeClr val="accent1"/>
              </a:buClr>
              <a:buFontTx/>
              <a:buChar char="•"/>
            </a:pPr>
            <a:r>
              <a:rPr lang="en-US" sz="2000" b="1" dirty="0" smtClean="0">
                <a:latin typeface="Tahoma" charset="0"/>
              </a:rPr>
              <a:t>Membrane glycoprotein </a:t>
            </a:r>
            <a:r>
              <a:rPr lang="en-US" sz="2000" b="1" dirty="0" err="1" smtClean="0">
                <a:latin typeface="Tahoma" charset="0"/>
              </a:rPr>
              <a:t>prM</a:t>
            </a:r>
            <a:endParaRPr lang="en-US" sz="2000" b="1" dirty="0">
              <a:latin typeface="Tahoma" charset="0"/>
            </a:endParaRPr>
          </a:p>
          <a:p>
            <a:pPr marL="742950" lvl="1" indent="-285750">
              <a:lnSpc>
                <a:spcPct val="110000"/>
              </a:lnSpc>
              <a:spcBef>
                <a:spcPct val="20000"/>
              </a:spcBef>
              <a:buClr>
                <a:schemeClr val="hlink"/>
              </a:buClr>
              <a:buFontTx/>
              <a:buChar char="–"/>
            </a:pPr>
            <a:r>
              <a:rPr lang="en-US" sz="1800" dirty="0" smtClean="0">
                <a:latin typeface="Tahoma" charset="0"/>
              </a:rPr>
              <a:t>Prevent E from undergoing acid-catalyzed rearrangement to the </a:t>
            </a:r>
            <a:r>
              <a:rPr lang="en-US" sz="1800" dirty="0" err="1" smtClean="0">
                <a:latin typeface="Tahoma" charset="0"/>
              </a:rPr>
              <a:t>fusogenic</a:t>
            </a:r>
            <a:r>
              <a:rPr lang="en-US" sz="1800" dirty="0" smtClean="0">
                <a:latin typeface="Tahoma" charset="0"/>
              </a:rPr>
              <a:t> form during transit through the </a:t>
            </a:r>
            <a:r>
              <a:rPr lang="en-US" sz="1800" dirty="0" err="1" smtClean="0">
                <a:latin typeface="Tahoma" charset="0"/>
              </a:rPr>
              <a:t>secretory</a:t>
            </a:r>
            <a:r>
              <a:rPr lang="en-US" sz="1800" dirty="0" smtClean="0">
                <a:latin typeface="Tahoma" charset="0"/>
              </a:rPr>
              <a:t> pathway</a:t>
            </a:r>
          </a:p>
          <a:p>
            <a:pPr marL="742950" lvl="1" indent="-285750">
              <a:lnSpc>
                <a:spcPct val="110000"/>
              </a:lnSpc>
              <a:spcBef>
                <a:spcPct val="20000"/>
              </a:spcBef>
              <a:buClr>
                <a:schemeClr val="hlink"/>
              </a:buClr>
              <a:buFontTx/>
              <a:buChar char="–"/>
            </a:pPr>
            <a:r>
              <a:rPr lang="en-US" sz="1800" dirty="0" smtClean="0">
                <a:latin typeface="Tahoma" charset="0"/>
              </a:rPr>
              <a:t>N-terminus </a:t>
            </a:r>
            <a:r>
              <a:rPr lang="en-US" sz="1800" dirty="0">
                <a:latin typeface="Tahoma" charset="0"/>
              </a:rPr>
              <a:t>generated in ER lumen by host signal peptidase and requires prior processing of </a:t>
            </a:r>
            <a:r>
              <a:rPr lang="en-US" sz="1800" dirty="0" err="1">
                <a:latin typeface="Tahoma" charset="0"/>
              </a:rPr>
              <a:t>anchC</a:t>
            </a:r>
            <a:r>
              <a:rPr lang="en-US" sz="1800" dirty="0">
                <a:latin typeface="Tahoma" charset="0"/>
              </a:rPr>
              <a:t> by cytoplasmic viral protease</a:t>
            </a:r>
          </a:p>
          <a:p>
            <a:pPr marL="742950" lvl="1" indent="-285750">
              <a:lnSpc>
                <a:spcPct val="110000"/>
              </a:lnSpc>
              <a:spcBef>
                <a:spcPct val="20000"/>
              </a:spcBef>
              <a:buClr>
                <a:schemeClr val="hlink"/>
              </a:buClr>
              <a:buFontTx/>
              <a:buChar char="–"/>
            </a:pPr>
            <a:r>
              <a:rPr lang="en-US" sz="1800" dirty="0">
                <a:latin typeface="Tahoma" charset="0"/>
              </a:rPr>
              <a:t>Improving context of </a:t>
            </a:r>
            <a:r>
              <a:rPr lang="en-US" sz="1800" dirty="0" err="1">
                <a:latin typeface="Tahoma" charset="0"/>
              </a:rPr>
              <a:t>signalase</a:t>
            </a:r>
            <a:r>
              <a:rPr lang="en-US" sz="1800" dirty="0">
                <a:latin typeface="Tahoma" charset="0"/>
              </a:rPr>
              <a:t> site </a:t>
            </a:r>
            <a:r>
              <a:rPr lang="en-US" sz="1800" dirty="0">
                <a:solidFill>
                  <a:schemeClr val="tx2"/>
                </a:solidFill>
                <a:latin typeface="Tahoma" charset="0"/>
              </a:rPr>
              <a:t>lethal </a:t>
            </a:r>
            <a:r>
              <a:rPr lang="en-US" sz="1800" dirty="0">
                <a:latin typeface="Tahoma" charset="0"/>
              </a:rPr>
              <a:t>for </a:t>
            </a:r>
            <a:r>
              <a:rPr lang="en-US" sz="1800" dirty="0" err="1">
                <a:latin typeface="Tahoma" charset="0"/>
              </a:rPr>
              <a:t>virion</a:t>
            </a:r>
            <a:r>
              <a:rPr lang="en-US" sz="1800" dirty="0">
                <a:latin typeface="Tahoma" charset="0"/>
              </a:rPr>
              <a:t> production so protease activity may regulate structural protein processing</a:t>
            </a:r>
          </a:p>
          <a:p>
            <a:pPr marL="742950" lvl="1" indent="-285750">
              <a:lnSpc>
                <a:spcPct val="110000"/>
              </a:lnSpc>
              <a:spcBef>
                <a:spcPct val="20000"/>
              </a:spcBef>
              <a:buClr>
                <a:schemeClr val="hlink"/>
              </a:buClr>
              <a:buFontTx/>
              <a:buChar char="–"/>
            </a:pPr>
            <a:r>
              <a:rPr lang="en-US" sz="1800" dirty="0">
                <a:latin typeface="Tahoma" charset="0"/>
              </a:rPr>
              <a:t>Immature intracellular </a:t>
            </a:r>
            <a:r>
              <a:rPr lang="en-US" sz="1800" dirty="0" err="1">
                <a:latin typeface="Tahoma" charset="0"/>
              </a:rPr>
              <a:t>virion</a:t>
            </a:r>
            <a:r>
              <a:rPr lang="en-US" sz="1800" dirty="0">
                <a:latin typeface="Tahoma" charset="0"/>
              </a:rPr>
              <a:t> assembled with </a:t>
            </a:r>
            <a:r>
              <a:rPr lang="en-US" sz="1800" dirty="0" err="1">
                <a:latin typeface="Tahoma" charset="0"/>
              </a:rPr>
              <a:t>prM</a:t>
            </a:r>
            <a:r>
              <a:rPr lang="en-US" sz="1800" dirty="0">
                <a:latin typeface="Tahoma" charset="0"/>
              </a:rPr>
              <a:t> protein</a:t>
            </a:r>
          </a:p>
          <a:p>
            <a:pPr marL="742950" lvl="1" indent="-285750">
              <a:lnSpc>
                <a:spcPct val="110000"/>
              </a:lnSpc>
              <a:spcBef>
                <a:spcPct val="20000"/>
              </a:spcBef>
              <a:buClr>
                <a:schemeClr val="hlink"/>
              </a:buClr>
              <a:buFontTx/>
              <a:buChar char="–"/>
            </a:pPr>
            <a:r>
              <a:rPr lang="en-US" sz="1800" dirty="0">
                <a:latin typeface="Tahoma" charset="0"/>
              </a:rPr>
              <a:t>In mature extracellular </a:t>
            </a:r>
            <a:r>
              <a:rPr lang="en-US" sz="1800" dirty="0" err="1">
                <a:latin typeface="Tahoma" charset="0"/>
              </a:rPr>
              <a:t>virion</a:t>
            </a:r>
            <a:r>
              <a:rPr lang="en-US" sz="1800" dirty="0">
                <a:latin typeface="Tahoma" charset="0"/>
              </a:rPr>
              <a:t> M cleaved by trans-Golgi enzyme </a:t>
            </a:r>
            <a:r>
              <a:rPr lang="en-US" sz="1800" dirty="0" err="1">
                <a:latin typeface="Tahoma" charset="0"/>
              </a:rPr>
              <a:t>furin</a:t>
            </a:r>
            <a:r>
              <a:rPr lang="en-US" sz="1800" dirty="0">
                <a:latin typeface="Tahoma" charset="0"/>
              </a:rPr>
              <a:t> during egress through </a:t>
            </a:r>
            <a:r>
              <a:rPr lang="en-US" sz="1800" dirty="0" err="1">
                <a:latin typeface="Tahoma" charset="0"/>
              </a:rPr>
              <a:t>secretory</a:t>
            </a:r>
            <a:r>
              <a:rPr lang="en-US" sz="1800" dirty="0">
                <a:latin typeface="Tahoma" charset="0"/>
              </a:rPr>
              <a:t> pathway and “pr” secreted</a:t>
            </a:r>
            <a:endParaRPr lang="en-US" dirty="0">
              <a:latin typeface="Tahoma" charset="0"/>
            </a:endParaRPr>
          </a:p>
        </p:txBody>
      </p:sp>
      <p:pic>
        <p:nvPicPr>
          <p:cNvPr id="3074" name="Picture 2"/>
          <p:cNvPicPr>
            <a:picLocks noChangeAspect="1" noChangeArrowheads="1"/>
          </p:cNvPicPr>
          <p:nvPr/>
        </p:nvPicPr>
        <p:blipFill>
          <a:blip r:embed="rId3" cstate="print"/>
          <a:srcRect/>
          <a:stretch>
            <a:fillRect/>
          </a:stretch>
        </p:blipFill>
        <p:spPr bwMode="auto">
          <a:xfrm>
            <a:off x="609600" y="533400"/>
            <a:ext cx="8029575" cy="21400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endParaRPr lang="en-US"/>
          </a:p>
        </p:txBody>
      </p:sp>
      <p:pic>
        <p:nvPicPr>
          <p:cNvPr id="159746" name="Picture 2"/>
          <p:cNvPicPr>
            <a:picLocks noChangeAspect="1" noChangeArrowheads="1"/>
          </p:cNvPicPr>
          <p:nvPr/>
        </p:nvPicPr>
        <p:blipFill>
          <a:blip r:embed="rId2" cstate="print"/>
          <a:srcRect/>
          <a:stretch>
            <a:fillRect/>
          </a:stretch>
        </p:blipFill>
        <p:spPr bwMode="auto">
          <a:xfrm>
            <a:off x="681038" y="1062038"/>
            <a:ext cx="7781925" cy="473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9" name="Rectangle 3"/>
          <p:cNvSpPr>
            <a:spLocks noChangeArrowheads="1"/>
          </p:cNvSpPr>
          <p:nvPr/>
        </p:nvSpPr>
        <p:spPr bwMode="auto">
          <a:xfrm>
            <a:off x="609600" y="2819400"/>
            <a:ext cx="8077200" cy="3581400"/>
          </a:xfrm>
          <a:prstGeom prst="rect">
            <a:avLst/>
          </a:prstGeom>
          <a:noFill/>
          <a:ln w="9525">
            <a:noFill/>
            <a:miter lim="800000"/>
            <a:headEnd/>
            <a:tailEnd/>
          </a:ln>
          <a:effectLst/>
        </p:spPr>
        <p:txBody>
          <a:bodyPr/>
          <a:lstStyle/>
          <a:p>
            <a:pPr marL="342900" indent="-342900">
              <a:spcBef>
                <a:spcPct val="20000"/>
              </a:spcBef>
              <a:buClr>
                <a:schemeClr val="accent1"/>
              </a:buClr>
              <a:buFontTx/>
              <a:buChar char="•"/>
            </a:pPr>
            <a:r>
              <a:rPr lang="en-US" sz="2000" b="1" dirty="0" smtClean="0">
                <a:latin typeface="Tahoma" charset="0"/>
              </a:rPr>
              <a:t>Nonstructural protein, NS1</a:t>
            </a:r>
            <a:endParaRPr lang="en-US" sz="2000" b="1" dirty="0">
              <a:latin typeface="Tahoma" charset="0"/>
            </a:endParaRPr>
          </a:p>
          <a:p>
            <a:pPr marL="742950" lvl="1" indent="-285750">
              <a:spcBef>
                <a:spcPct val="20000"/>
              </a:spcBef>
              <a:buClr>
                <a:schemeClr val="hlink"/>
              </a:buClr>
              <a:buFontTx/>
              <a:buChar char="–"/>
            </a:pPr>
            <a:r>
              <a:rPr lang="en-US" sz="1800" b="1" dirty="0">
                <a:latin typeface="Tahoma" charset="0"/>
              </a:rPr>
              <a:t>Cell-associated, cell-surface or extracellular (</a:t>
            </a:r>
            <a:r>
              <a:rPr lang="en-US" sz="1800" b="1" dirty="0" err="1">
                <a:latin typeface="Tahoma" charset="0"/>
              </a:rPr>
              <a:t>nonvirion</a:t>
            </a:r>
            <a:r>
              <a:rPr lang="en-US" sz="1800" b="1" dirty="0">
                <a:latin typeface="Tahoma" charset="0"/>
              </a:rPr>
              <a:t>) glycoprotein</a:t>
            </a:r>
          </a:p>
          <a:p>
            <a:pPr marL="742950" lvl="1" indent="-285750">
              <a:spcBef>
                <a:spcPct val="20000"/>
              </a:spcBef>
              <a:buClr>
                <a:schemeClr val="hlink"/>
              </a:buClr>
              <a:buFontTx/>
              <a:buChar char="–"/>
            </a:pPr>
            <a:r>
              <a:rPr lang="en-US" sz="1800" b="1" dirty="0" err="1">
                <a:latin typeface="Tahoma" charset="0"/>
              </a:rPr>
              <a:t>Translocated</a:t>
            </a:r>
            <a:r>
              <a:rPr lang="en-US" sz="1800" b="1" dirty="0">
                <a:latin typeface="Tahoma" charset="0"/>
              </a:rPr>
              <a:t> into ER lumen and cleaved from E by signal peptidase</a:t>
            </a:r>
          </a:p>
          <a:p>
            <a:pPr marL="742950" lvl="1" indent="-285750">
              <a:spcBef>
                <a:spcPct val="20000"/>
              </a:spcBef>
              <a:buClr>
                <a:schemeClr val="hlink"/>
              </a:buClr>
              <a:buFontTx/>
              <a:buChar char="–"/>
            </a:pPr>
            <a:r>
              <a:rPr lang="en-US" sz="1800" b="1" dirty="0">
                <a:latin typeface="Tahoma" charset="0"/>
              </a:rPr>
              <a:t>Cleaved from NS2A by unknown membrane-bound, ER-resident host protease </a:t>
            </a:r>
          </a:p>
          <a:p>
            <a:pPr marL="742950" lvl="1" indent="-285750">
              <a:spcBef>
                <a:spcPct val="20000"/>
              </a:spcBef>
              <a:buClr>
                <a:schemeClr val="hlink"/>
              </a:buClr>
              <a:buFontTx/>
              <a:buChar char="–"/>
            </a:pPr>
            <a:r>
              <a:rPr lang="en-US" sz="1800" b="1" dirty="0">
                <a:latin typeface="Tahoma" charset="0"/>
              </a:rPr>
              <a:t>Forms </a:t>
            </a:r>
            <a:r>
              <a:rPr lang="en-US" sz="1800" b="1" dirty="0" err="1">
                <a:latin typeface="Tahoma" charset="0"/>
              </a:rPr>
              <a:t>homodimers</a:t>
            </a:r>
            <a:endParaRPr lang="en-US" sz="1800" b="1" dirty="0">
              <a:latin typeface="Tahoma" charset="0"/>
            </a:endParaRPr>
          </a:p>
          <a:p>
            <a:pPr marL="742950" lvl="1" indent="-285750">
              <a:spcBef>
                <a:spcPct val="20000"/>
              </a:spcBef>
              <a:buClr>
                <a:schemeClr val="hlink"/>
              </a:buClr>
              <a:buFontTx/>
              <a:buChar char="–"/>
            </a:pPr>
            <a:r>
              <a:rPr lang="en-US" sz="1800" b="1" dirty="0">
                <a:latin typeface="Tahoma" charset="0"/>
              </a:rPr>
              <a:t>Extracellular NS1 elicits strong, </a:t>
            </a:r>
            <a:r>
              <a:rPr lang="en-US" sz="1800" b="1" dirty="0" smtClean="0">
                <a:latin typeface="Tahoma" charset="0"/>
              </a:rPr>
              <a:t>protective antibodies</a:t>
            </a:r>
          </a:p>
          <a:p>
            <a:pPr marL="742950" lvl="1" indent="-285750">
              <a:spcBef>
                <a:spcPct val="20000"/>
              </a:spcBef>
              <a:buClr>
                <a:schemeClr val="hlink"/>
              </a:buClr>
              <a:buFontTx/>
              <a:buChar char="–"/>
            </a:pPr>
            <a:r>
              <a:rPr lang="en-US" sz="1800" b="1" dirty="0" smtClean="0">
                <a:latin typeface="Tahoma" charset="0"/>
              </a:rPr>
              <a:t>NS1 has an important yet unclear </a:t>
            </a:r>
            <a:r>
              <a:rPr lang="en-US" sz="1800" b="1" dirty="0">
                <a:latin typeface="Tahoma" charset="0"/>
              </a:rPr>
              <a:t>role in RNA </a:t>
            </a:r>
            <a:r>
              <a:rPr lang="en-US" sz="1800" b="1" dirty="0" smtClean="0">
                <a:latin typeface="Tahoma" charset="0"/>
              </a:rPr>
              <a:t>replication</a:t>
            </a:r>
            <a:endParaRPr lang="en-US" sz="1800" b="1" dirty="0">
              <a:latin typeface="Tahoma" charset="0"/>
            </a:endParaRPr>
          </a:p>
        </p:txBody>
      </p:sp>
      <p:pic>
        <p:nvPicPr>
          <p:cNvPr id="5" name="Picture 3"/>
          <p:cNvPicPr>
            <a:picLocks noGrp="1" noChangeAspect="1" noChangeArrowheads="1"/>
          </p:cNvPicPr>
          <p:nvPr>
            <p:ph/>
          </p:nvPr>
        </p:nvPicPr>
        <p:blipFill>
          <a:blip r:embed="rId3" cstate="print"/>
          <a:srcRect/>
          <a:stretch>
            <a:fillRect/>
          </a:stretch>
        </p:blipFill>
        <p:spPr bwMode="auto">
          <a:xfrm>
            <a:off x="457200" y="381000"/>
            <a:ext cx="8291242"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3" name="Rectangle 3"/>
          <p:cNvSpPr>
            <a:spLocks noChangeArrowheads="1"/>
          </p:cNvSpPr>
          <p:nvPr/>
        </p:nvSpPr>
        <p:spPr bwMode="auto">
          <a:xfrm>
            <a:off x="457200" y="2819400"/>
            <a:ext cx="7924800" cy="3505200"/>
          </a:xfrm>
          <a:prstGeom prst="rect">
            <a:avLst/>
          </a:prstGeom>
          <a:noFill/>
          <a:ln w="9525">
            <a:noFill/>
            <a:miter lim="800000"/>
            <a:headEnd/>
            <a:tailEnd/>
          </a:ln>
          <a:effectLst/>
        </p:spPr>
        <p:txBody>
          <a:bodyPr/>
          <a:lstStyle/>
          <a:p>
            <a:pPr marL="342900" indent="-342900">
              <a:spcBef>
                <a:spcPct val="20000"/>
              </a:spcBef>
              <a:buClr>
                <a:schemeClr val="accent1"/>
              </a:buClr>
              <a:buFontTx/>
              <a:buChar char="•"/>
            </a:pPr>
            <a:r>
              <a:rPr lang="en-US" sz="2000" b="1" dirty="0">
                <a:latin typeface="Tahoma" charset="0"/>
              </a:rPr>
              <a:t>The NS2A &amp; NS2B proteins</a:t>
            </a:r>
          </a:p>
          <a:p>
            <a:pPr marL="742950" lvl="1" indent="-285750">
              <a:spcBef>
                <a:spcPct val="20000"/>
              </a:spcBef>
              <a:buClr>
                <a:schemeClr val="hlink"/>
              </a:buClr>
              <a:buFontTx/>
              <a:buChar char="–"/>
            </a:pPr>
            <a:r>
              <a:rPr lang="en-US" sz="1800" b="1" dirty="0">
                <a:latin typeface="Tahoma" charset="0"/>
              </a:rPr>
              <a:t>NS2A is a small hydrophobic </a:t>
            </a:r>
            <a:r>
              <a:rPr lang="en-US" sz="1800" b="1" dirty="0" smtClean="0">
                <a:latin typeface="Tahoma" charset="0"/>
              </a:rPr>
              <a:t>protein</a:t>
            </a:r>
            <a:endParaRPr lang="en-US" sz="2000" b="1" dirty="0">
              <a:latin typeface="Tahoma" charset="0"/>
            </a:endParaRPr>
          </a:p>
          <a:p>
            <a:pPr marL="1143000" lvl="2" indent="-228600">
              <a:spcBef>
                <a:spcPct val="20000"/>
              </a:spcBef>
              <a:buClr>
                <a:schemeClr val="accent1"/>
              </a:buClr>
              <a:buFontTx/>
              <a:buChar char="•"/>
            </a:pPr>
            <a:r>
              <a:rPr lang="en-US" sz="1800" b="1" dirty="0">
                <a:latin typeface="Tahoma" charset="0"/>
              </a:rPr>
              <a:t>NS1-NS2A cleavage in ER &amp; NS2A-NS2B cleavage by cytoplasmic serine protease </a:t>
            </a:r>
            <a:r>
              <a:rPr lang="en-US" sz="1800" b="1" dirty="0" smtClean="0">
                <a:latin typeface="Tahoma" charset="0"/>
              </a:rPr>
              <a:t>–</a:t>
            </a:r>
          </a:p>
          <a:p>
            <a:pPr marL="1143000" lvl="2" indent="-228600">
              <a:spcBef>
                <a:spcPct val="20000"/>
              </a:spcBef>
              <a:buClr>
                <a:schemeClr val="accent1"/>
              </a:buClr>
              <a:buFontTx/>
              <a:buChar char="•"/>
            </a:pPr>
            <a:r>
              <a:rPr lang="en-US" sz="1800" b="1" dirty="0" smtClean="0">
                <a:latin typeface="Tahoma" charset="0"/>
              </a:rPr>
              <a:t>Role in RNA replication and virus assembly</a:t>
            </a:r>
          </a:p>
          <a:p>
            <a:pPr marL="1143000" lvl="2" indent="-228600">
              <a:spcBef>
                <a:spcPct val="20000"/>
              </a:spcBef>
              <a:buClr>
                <a:schemeClr val="accent1"/>
              </a:buClr>
              <a:buFontTx/>
              <a:buChar char="•"/>
            </a:pPr>
            <a:r>
              <a:rPr lang="en-US" sz="1800" b="1" dirty="0" smtClean="0">
                <a:latin typeface="Tahoma" charset="0"/>
              </a:rPr>
              <a:t>Interferon antagonist</a:t>
            </a:r>
            <a:endParaRPr lang="en-US" sz="1800" b="1" dirty="0">
              <a:latin typeface="Tahoma" charset="0"/>
            </a:endParaRPr>
          </a:p>
          <a:p>
            <a:pPr marL="742950" lvl="1" indent="-285750">
              <a:spcBef>
                <a:spcPct val="20000"/>
              </a:spcBef>
              <a:buClr>
                <a:schemeClr val="hlink"/>
              </a:buClr>
              <a:buFontTx/>
              <a:buChar char="–"/>
            </a:pPr>
            <a:r>
              <a:rPr lang="en-US" sz="1800" b="1" dirty="0" smtClean="0">
                <a:latin typeface="Tahoma" charset="0"/>
              </a:rPr>
              <a:t>NS2B </a:t>
            </a:r>
            <a:r>
              <a:rPr lang="en-US" sz="1800" b="1" dirty="0">
                <a:latin typeface="Tahoma" charset="0"/>
              </a:rPr>
              <a:t>also small, membrane-associated protein</a:t>
            </a:r>
          </a:p>
          <a:p>
            <a:pPr marL="1143000" lvl="2" indent="-228600">
              <a:spcBef>
                <a:spcPct val="20000"/>
              </a:spcBef>
              <a:buClr>
                <a:schemeClr val="accent1"/>
              </a:buClr>
              <a:buFontTx/>
              <a:buChar char="•"/>
            </a:pPr>
            <a:r>
              <a:rPr lang="en-US" sz="1800" b="1" dirty="0">
                <a:latin typeface="Tahoma" charset="0"/>
              </a:rPr>
              <a:t>2 hydrophobic domains surround conserved hydrophilic region</a:t>
            </a:r>
          </a:p>
          <a:p>
            <a:pPr marL="1143000" lvl="2" indent="-228600">
              <a:spcBef>
                <a:spcPct val="20000"/>
              </a:spcBef>
              <a:buClr>
                <a:schemeClr val="accent1"/>
              </a:buClr>
              <a:buFontTx/>
              <a:buChar char="•"/>
            </a:pPr>
            <a:r>
              <a:rPr lang="en-US" sz="1800" b="1" dirty="0">
                <a:latin typeface="Tahoma" charset="0"/>
              </a:rPr>
              <a:t>Forms complex with NS3</a:t>
            </a:r>
          </a:p>
          <a:p>
            <a:pPr marL="1143000" lvl="2" indent="-228600">
              <a:spcBef>
                <a:spcPct val="20000"/>
              </a:spcBef>
              <a:buClr>
                <a:schemeClr val="accent1"/>
              </a:buClr>
              <a:buFontTx/>
              <a:buChar char="•"/>
            </a:pPr>
            <a:r>
              <a:rPr lang="en-US" sz="1800" b="1" dirty="0" smtClean="0">
                <a:latin typeface="Tahoma" charset="0"/>
              </a:rPr>
              <a:t>Acts </a:t>
            </a:r>
            <a:r>
              <a:rPr lang="en-US" sz="1800" b="1" dirty="0">
                <a:latin typeface="Tahoma" charset="0"/>
              </a:rPr>
              <a:t>as </a:t>
            </a:r>
            <a:r>
              <a:rPr lang="en-US" sz="1800" b="1" dirty="0" smtClean="0">
                <a:latin typeface="Tahoma" charset="0"/>
              </a:rPr>
              <a:t>a cofactor </a:t>
            </a:r>
            <a:r>
              <a:rPr lang="en-US" sz="1800" b="1" dirty="0">
                <a:latin typeface="Tahoma" charset="0"/>
              </a:rPr>
              <a:t>for </a:t>
            </a:r>
            <a:r>
              <a:rPr lang="en-US" sz="1800" b="1" dirty="0" smtClean="0">
                <a:latin typeface="Tahoma" charset="0"/>
              </a:rPr>
              <a:t>the serine </a:t>
            </a:r>
            <a:r>
              <a:rPr lang="en-US" sz="1800" b="1" dirty="0">
                <a:latin typeface="Tahoma" charset="0"/>
              </a:rPr>
              <a:t>protease function of NS3</a:t>
            </a:r>
            <a:endParaRPr lang="en-US" sz="1400" b="1" dirty="0">
              <a:latin typeface="Tahoma" charset="0"/>
            </a:endParaRPr>
          </a:p>
        </p:txBody>
      </p:sp>
      <p:pic>
        <p:nvPicPr>
          <p:cNvPr id="5" name="Picture 3"/>
          <p:cNvPicPr>
            <a:picLocks noGrp="1" noChangeAspect="1" noChangeArrowheads="1"/>
          </p:cNvPicPr>
          <p:nvPr>
            <p:ph/>
          </p:nvPr>
        </p:nvPicPr>
        <p:blipFill>
          <a:blip r:embed="rId3" cstate="print"/>
          <a:srcRect/>
          <a:stretch>
            <a:fillRect/>
          </a:stretch>
        </p:blipFill>
        <p:spPr bwMode="auto">
          <a:xfrm>
            <a:off x="457200" y="381000"/>
            <a:ext cx="8291242"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INEDINNAVIGATOR" val="False"/>
  <p:tag name="BRANCHTO" val="0"/>
</p:tagLst>
</file>

<file path=ppt/theme/theme1.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Selling a Product or Service</Template>
  <TotalTime>6938</TotalTime>
  <Words>5958</Words>
  <Application>Microsoft Office PowerPoint</Application>
  <PresentationFormat>On-screen Show (4:3)</PresentationFormat>
  <Paragraphs>652</Paragraphs>
  <Slides>100</Slides>
  <Notes>52</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100</vt:i4>
      </vt:variant>
    </vt:vector>
  </HeadingPairs>
  <TitlesOfParts>
    <vt:vector size="112" baseType="lpstr">
      <vt:lpstr>Gulim</vt:lpstr>
      <vt:lpstr>ＭＳ Ｐゴシック</vt:lpstr>
      <vt:lpstr>msgothic</vt:lpstr>
      <vt:lpstr>Osaka</vt:lpstr>
      <vt:lpstr>Arial</vt:lpstr>
      <vt:lpstr>Comic Sans MS</vt:lpstr>
      <vt:lpstr>Garamond</vt:lpstr>
      <vt:lpstr>Symbol</vt:lpstr>
      <vt:lpstr>Tahoma</vt:lpstr>
      <vt:lpstr>Times New Roman</vt:lpstr>
      <vt:lpstr>Wingdings</vt:lpstr>
      <vt:lpstr>Selling a Product or Service</vt:lpstr>
      <vt:lpstr>39 The family Flaviviridae  Micro #276 General and Molecular Virology February 24, 2016</vt:lpstr>
      <vt:lpstr>West Nile Virus: Human Diseases</vt:lpstr>
      <vt:lpstr>PowerPoint Presentation</vt:lpstr>
      <vt:lpstr>(+) strand RNA viruses</vt:lpstr>
      <vt:lpstr>PowerPoint Presentation</vt:lpstr>
      <vt:lpstr>Introduction</vt:lpstr>
      <vt:lpstr>Characteristics &amp; replication cycle</vt:lpstr>
      <vt:lpstr>PowerPoint Presentation</vt:lpstr>
      <vt:lpstr>Background &amp; classification</vt:lpstr>
      <vt:lpstr>PowerPoint Presentation</vt:lpstr>
      <vt:lpstr>Max Theiler and yellow fever vaccine</vt:lpstr>
      <vt:lpstr>PowerPoint Presentation</vt:lpstr>
      <vt:lpstr>PowerPoint Presentation</vt:lpstr>
      <vt:lpstr>PowerPoint Presentation</vt:lpstr>
      <vt:lpstr>PowerPoint Presentation</vt:lpstr>
      <vt:lpstr>Structure &amp; physical properties of the virion</vt:lpstr>
      <vt:lpstr>PowerPoint Presentation</vt:lpstr>
      <vt:lpstr>Binding &amp; entry (1)</vt:lpstr>
      <vt:lpstr>Antibody-dependent enhancement (ADE) of viral infection</vt:lpstr>
      <vt:lpstr>PowerPoint Presentation</vt:lpstr>
      <vt:lpstr>PowerPoint Presentation</vt:lpstr>
      <vt:lpstr>Binding &amp; entry (2)</vt:lpstr>
      <vt:lpstr>PowerPoint Presentation</vt:lpstr>
      <vt:lpstr>PowerPoint Presentation</vt:lpstr>
      <vt:lpstr>PowerPoint Presentation</vt:lpstr>
      <vt:lpstr>Viral fusion</vt:lpstr>
      <vt:lpstr>Genome structure</vt:lpstr>
      <vt:lpstr>Translation machinery</vt:lpstr>
      <vt:lpstr>Communication between the 5’ and 3’ ends of mRNA enhances translation</vt:lpstr>
      <vt:lpstr>PowerPoint Presentation</vt:lpstr>
      <vt:lpstr>Translation &amp; proteolytic processing</vt:lpstr>
      <vt:lpstr>Polyprotein processing   A. Picornavirus: polyprotein is processed by two viral proteases  B. Flavivirus: processing is carried out by host signal peptidase or by the viral protease NS3</vt:lpstr>
      <vt:lpstr>PowerPoint Presentation</vt:lpstr>
      <vt:lpstr>PowerPoint Presentation</vt:lpstr>
      <vt:lpstr>PowerPoint Presentation</vt:lpstr>
      <vt:lpstr>PowerPoint Presentation</vt:lpstr>
      <vt:lpstr>PowerPoint Presentation</vt:lpstr>
      <vt:lpstr>PowerPoint Presentation</vt:lpstr>
      <vt:lpstr>Flavivirus life cycle: RNA replication Assembly &amp; release of progeny virus </vt:lpstr>
      <vt:lpstr>PowerPoint Presentation</vt:lpstr>
      <vt:lpstr>ZIKV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Background &amp; classification</vt:lpstr>
      <vt:lpstr>PowerPoint Presentation</vt:lpstr>
      <vt:lpstr>PowerPoint Presentation</vt:lpstr>
      <vt:lpstr>Structure &amp; physical properties of the virion</vt:lpstr>
      <vt:lpstr>Binding &amp; entry</vt:lpstr>
      <vt:lpstr>Genome structure</vt:lpstr>
      <vt:lpstr>PowerPoint Presentation</vt:lpstr>
      <vt:lpstr>5’-end dependent versus independent translation</vt:lpstr>
      <vt:lpstr>IRES types</vt:lpstr>
      <vt:lpstr>5’-end-independnet initiation</vt:lpstr>
      <vt:lpstr>Complex of the 40S ribosomal subunit with the hepatitis C virus IRES</vt:lpstr>
      <vt:lpstr>Hepatitis C Virus IRES RNA-Induced Changes in the Conformation of the 40S Ribosomal Subunit  C.M.T. Spahn, J.S. Kieft, R.A. Grassucci, P.S. Penczek, K.Zhou, J.A. Doudna, J. Frank   </vt:lpstr>
      <vt:lpstr>End-to-end communication in the modulation of translation</vt:lpstr>
      <vt:lpstr>Translation &amp; proteolytic processing</vt:lpstr>
      <vt:lpstr>Genome structure</vt:lpstr>
      <vt:lpstr>DAAs: direct-acting antiviral agents </vt:lpstr>
      <vt:lpstr>PowerPoint Presentation</vt:lpstr>
      <vt:lpstr>PowerPoint Presentation</vt:lpstr>
      <vt:lpstr>Background &amp; classification</vt:lpstr>
      <vt:lpstr>RNA recombination; origin of diversity in RNA virus genomes</vt:lpstr>
      <vt:lpstr>PowerPoint Presentation</vt:lpstr>
      <vt:lpstr>RNA recombination leading to the production of pathogenic viruses</vt:lpstr>
      <vt:lpstr>Most notable features…</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Structure of the 5’ NCR</vt:lpstr>
      <vt:lpstr>Structure of the 3’ NCR</vt:lpstr>
      <vt:lpstr>PowerPoint Presentation</vt:lpstr>
      <vt:lpstr>PowerPoint Presentation</vt:lpstr>
      <vt:lpstr>PowerPoint Presentation</vt:lpstr>
      <vt:lpstr>PowerPoint Presentation</vt:lpstr>
      <vt:lpstr>PowerPoint Presentation</vt:lpstr>
      <vt:lpstr>PowerPoint Presentation</vt:lpstr>
    </vt:vector>
  </TitlesOfParts>
  <Company>Louisiana State University Health Sciences Center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Family Flaviviridae</dc:title>
  <dc:creator>kryman</dc:creator>
  <cp:lastModifiedBy>Tsunoda, Ikuo</cp:lastModifiedBy>
  <cp:revision>354</cp:revision>
  <cp:lastPrinted>2016-02-22T16:49:22Z</cp:lastPrinted>
  <dcterms:created xsi:type="dcterms:W3CDTF">2003-02-18T15:34:12Z</dcterms:created>
  <dcterms:modified xsi:type="dcterms:W3CDTF">2016-02-22T22:59:24Z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2</vt:i4>
  </property>
  <property fmtid="{D5CDD505-2E9C-101B-9397-08002B2CF9AE}" pid="3" name="LCID">
    <vt:i4>1033</vt:i4>
  </property>
</Properties>
</file>